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3.xml" ContentType="application/vnd.openxmlformats-officedocument.presentationml.notesSlide+xml"/>
  <Override PartName="/ppt/tags/tag12.xml" ContentType="application/vnd.openxmlformats-officedocument.presentationml.tag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0"/>
  </p:notesMasterIdLst>
  <p:handoutMasterIdLst>
    <p:handoutMasterId r:id="rId31"/>
  </p:handoutMasterIdLst>
  <p:sldIdLst>
    <p:sldId id="435" r:id="rId2"/>
    <p:sldId id="438" r:id="rId3"/>
    <p:sldId id="437" r:id="rId4"/>
    <p:sldId id="257" r:id="rId5"/>
    <p:sldId id="408" r:id="rId6"/>
    <p:sldId id="375" r:id="rId7"/>
    <p:sldId id="409" r:id="rId8"/>
    <p:sldId id="414" r:id="rId9"/>
    <p:sldId id="410" r:id="rId10"/>
    <p:sldId id="395" r:id="rId11"/>
    <p:sldId id="439" r:id="rId12"/>
    <p:sldId id="374" r:id="rId13"/>
    <p:sldId id="396" r:id="rId14"/>
    <p:sldId id="353" r:id="rId15"/>
    <p:sldId id="352" r:id="rId16"/>
    <p:sldId id="411" r:id="rId17"/>
    <p:sldId id="397" r:id="rId18"/>
    <p:sldId id="418" r:id="rId19"/>
    <p:sldId id="420" r:id="rId20"/>
    <p:sldId id="416" r:id="rId21"/>
    <p:sldId id="434" r:id="rId22"/>
    <p:sldId id="413" r:id="rId23"/>
    <p:sldId id="421" r:id="rId24"/>
    <p:sldId id="422" r:id="rId25"/>
    <p:sldId id="423" r:id="rId26"/>
    <p:sldId id="424" r:id="rId27"/>
    <p:sldId id="425" r:id="rId28"/>
    <p:sldId id="426" r:id="rId2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9216" autoAdjust="0"/>
    <p:restoredTop sz="71669" autoAdjust="0"/>
  </p:normalViewPr>
  <p:slideViewPr>
    <p:cSldViewPr snapToGrid="0">
      <p:cViewPr varScale="1">
        <p:scale>
          <a:sx n="71" d="100"/>
          <a:sy n="71" d="100"/>
        </p:scale>
        <p:origin x="3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handoutMaster" Target="handoutMasters/handout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BA2DA-643A-463C-866E-F35E694B91DA}" type="datetimeFigureOut">
              <a:rPr lang="de-DE" smtClean="0"/>
              <a:t>07.11.16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ADDB0-2A0F-4F20-9C2F-50EEC6A37EB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3618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4.jpeg>
</file>

<file path=ppt/media/image15.jpeg>
</file>

<file path=ppt/media/image16.jpeg>
</file>

<file path=ppt/media/image17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4.jpeg>
</file>

<file path=ppt/media/image5.jpe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DB449-486F-456A-B109-598711D3768F}" type="datetimeFigureOut">
              <a:rPr lang="de-DE" smtClean="0"/>
              <a:t>07.11.16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64E32A-773C-4929-8D99-18F8AD191AE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09998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Relationship Id="rId3" Type="http://schemas.openxmlformats.org/officeDocument/2006/relationships/hyperlink" Target="http://supervisord.org/" TargetMode="Externa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320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Speed -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 of minutes, it's probably 2-3 seconds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 Memory -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allocating applications in memory rather than disks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Minimal Footprint -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 of thousands of MBs, it's tens of MBs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 Run Many -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like literally 100 containers could be run in parallel on a single box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Resilience -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you have a crash, you can relaunch immediately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Security -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one container gets DDOS </a:t>
            </a:r>
            <a:r>
              <a:rPr lang="en-US" sz="1200" b="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kinda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attack, others won't get effected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Snapshots -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using union file-systems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http://isagoksu.com/2014/what-is-docker-what-makes-it-different-from-vms/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Aktuell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das SCI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Linux ca. 380 System Calls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breit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02403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800" dirty="0" smtClean="0"/>
              <a:t>Im Zentrum von Docker stehen Images und Container:</a:t>
            </a:r>
          </a:p>
          <a:p>
            <a:pPr lvl="1"/>
            <a:r>
              <a:rPr lang="de-DE" sz="1600" b="1" dirty="0" smtClean="0"/>
              <a:t>Image</a:t>
            </a:r>
            <a:r>
              <a:rPr lang="de-DE" sz="1600" dirty="0" smtClean="0"/>
              <a:t> = Ordner/Dateien mit App, </a:t>
            </a:r>
            <a:r>
              <a:rPr lang="de-DE" sz="1600" dirty="0" err="1" smtClean="0"/>
              <a:t>Libs</a:t>
            </a:r>
            <a:r>
              <a:rPr lang="de-DE" sz="1600" dirty="0" smtClean="0"/>
              <a:t> etc. Ein Image basiert i.d.R. auf einem anderen Image und speichert nur das Delta zu diesem Image. Ausnahme: Das Base-Image.</a:t>
            </a:r>
          </a:p>
          <a:p>
            <a:pPr lvl="1"/>
            <a:r>
              <a:rPr lang="de-DE" sz="1600" b="1" dirty="0" smtClean="0"/>
              <a:t>Container</a:t>
            </a:r>
            <a:r>
              <a:rPr lang="de-DE" sz="1600" dirty="0" smtClean="0"/>
              <a:t> = Image-Kette + Laufzeit-Zustand. Ein Container lebt nur so lange, wie der erste Prozess läuft, der darin gestartet wurde. Bei mehreren Prozessen nutzt man i.d.R. </a:t>
            </a:r>
            <a:r>
              <a:rPr lang="de-DE" sz="1600" dirty="0" smtClean="0">
                <a:hlinkClick r:id="rId3"/>
              </a:rPr>
              <a:t>http://supervisord.org</a:t>
            </a:r>
            <a:r>
              <a:rPr lang="de-DE" sz="1600" dirty="0" smtClean="0"/>
              <a:t> als ersten Prozess.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91083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7138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2.vml"/><Relationship Id="rId2" Type="http://schemas.openxmlformats.org/officeDocument/2006/relationships/tags" Target="../tags/tag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3.vml"/><Relationship Id="rId2" Type="http://schemas.openxmlformats.org/officeDocument/2006/relationships/tags" Target="../tags/tag3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4.vml"/><Relationship Id="rId2" Type="http://schemas.openxmlformats.org/officeDocument/2006/relationships/tags" Target="../tags/tag4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5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5.vml"/><Relationship Id="rId2" Type="http://schemas.openxmlformats.org/officeDocument/2006/relationships/tags" Target="../tags/tag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6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6.vml"/><Relationship Id="rId2" Type="http://schemas.openxmlformats.org/officeDocument/2006/relationships/tags" Target="../tags/tag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7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7.vml"/><Relationship Id="rId2" Type="http://schemas.openxmlformats.org/officeDocument/2006/relationships/tags" Target="../tags/tag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8.vml"/><Relationship Id="rId2" Type="http://schemas.openxmlformats.org/officeDocument/2006/relationships/tags" Target="../tags/tag8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9.vml"/><Relationship Id="rId2" Type="http://schemas.openxmlformats.org/officeDocument/2006/relationships/tags" Target="../tags/tag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117599" y="2298170"/>
            <a:ext cx="8026767" cy="520700"/>
          </a:xfrm>
          <a:prstGeom prst="rect">
            <a:avLst/>
          </a:prstGeom>
        </p:spPr>
        <p:txBody>
          <a:bodyPr vert="horz" lIns="0" tIns="0" rIns="91440" bIns="0" rtlCol="0" anchor="b" anchorCtr="0">
            <a:noAutofit/>
          </a:bodyPr>
          <a:lstStyle>
            <a:lvl1pPr>
              <a:lnSpc>
                <a:spcPct val="100000"/>
              </a:lnSpc>
              <a:defRPr sz="3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/>
              </a:defRPr>
            </a:lvl1pPr>
          </a:lstStyle>
          <a:p>
            <a:r>
              <a:rPr lang="en-US" dirty="0" smtClean="0"/>
              <a:t>Das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der</a:t>
            </a:r>
            <a:r>
              <a:rPr lang="en-US" dirty="0" smtClean="0"/>
              <a:t> </a:t>
            </a:r>
            <a:r>
              <a:rPr lang="en-US" dirty="0" err="1" smtClean="0"/>
              <a:t>Haupttitel</a:t>
            </a:r>
            <a:endParaRPr lang="de-DE" dirty="0"/>
          </a:p>
        </p:txBody>
      </p:sp>
      <p:sp>
        <p:nvSpPr>
          <p:cNvPr id="16" name="Rectangle 15"/>
          <p:cNvSpPr/>
          <p:nvPr/>
        </p:nvSpPr>
        <p:spPr>
          <a:xfrm>
            <a:off x="0" y="2857501"/>
            <a:ext cx="12192000" cy="4000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latin typeface="Arial Narrow" panose="020B0606020202030204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117599" y="2936880"/>
            <a:ext cx="8026765" cy="2184400"/>
          </a:xfrm>
          <a:prstGeom prst="rect">
            <a:avLst/>
          </a:prstGeom>
        </p:spPr>
        <p:txBody>
          <a:bodyPr vert="horz" lIns="0" tIns="0" rIns="91440" bIns="0" rtlCol="0" anchor="t" anchorCtr="0">
            <a:noAutofit/>
          </a:bodyPr>
          <a:lstStyle>
            <a:lvl1pPr>
              <a:defRPr lang="de-DE" sz="3200" b="0" baseline="0" dirty="0" smtClean="0">
                <a:solidFill>
                  <a:schemeClr val="bg1"/>
                </a:solidFill>
                <a:latin typeface="+mn-lt"/>
                <a:ea typeface="+mj-ea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de-DE" dirty="0" smtClean="0"/>
              <a:t>Das ist der 2-zeilige Subtitel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117600" y="5808710"/>
            <a:ext cx="7213600" cy="101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de-DE" dirty="0" smtClean="0"/>
              <a:t>Ort, Datum,</a:t>
            </a:r>
          </a:p>
          <a:p>
            <a:pPr lvl="0"/>
            <a:r>
              <a:rPr lang="de-DE" dirty="0" smtClean="0"/>
              <a:t>Autor</a:t>
            </a:r>
          </a:p>
          <a:p>
            <a:pPr lvl="0"/>
            <a:r>
              <a:rPr lang="de-DE" dirty="0" smtClean="0"/>
              <a:t>Status</a:t>
            </a:r>
          </a:p>
          <a:p>
            <a:pPr lvl="0"/>
            <a:endParaRPr lang="de-DE" dirty="0" smtClean="0"/>
          </a:p>
        </p:txBody>
      </p:sp>
      <p:pic>
        <p:nvPicPr>
          <p:cNvPr id="7" name="Picture 8" descr="LOGO_mast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2788" y="0"/>
            <a:ext cx="2285726" cy="84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641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FE8F5-41A3-4301-A47F-31831316DC49}" type="datetime4">
              <a:rPr lang="de-DE" smtClean="0"/>
              <a:t>7. November 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6554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7F9C7B1-2EC2-4381-AE6A-D48C16AF6BB3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184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EDDF41F-C0CD-4D6D-B1B8-371D59A6A595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99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BF642D4-A5D5-48EB-8816-07EBA5FFB1EE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47786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11C4843-1809-40E5-8578-E03375F47FBB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64620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83A4E86-E105-42C2-BFCD-87B6057E2C9B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3248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27DAB0F-5D0B-4037-9758-854518C8BB94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0182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DB60C92-C9DA-4155-9A8C-48BE6E179608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926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135CF49-9A73-47A7-8F65-8E7E92988D2A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2066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76224FF2-59FA-4BA9-B22B-606D9A3E51CA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9689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1003134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2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tx1">
                  <a:lumMod val="85000"/>
                  <a:lumOff val="15000"/>
                </a:schemeClr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85000"/>
                  <a:lumOff val="1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85000"/>
                  <a:lumOff val="1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85000"/>
                  <a:lumOff val="1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97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A1FED02-8F29-43DF-99E3-E0A5929004FF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3707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AB9FDA6-75A4-4AC5-A518-6C4F5DCE22DA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20790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1D29804-6381-442D-8431-54AF06AA6573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5970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475A12F-773D-40F3-975C-324319C18717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8246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CA68869-28F7-4FC2-8022-69F8909D12EE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6248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D26D645-7457-46F8-A8FF-6A879952E15F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214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C080181-388A-463F-B5F5-A0B0BA591070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35055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D65EB56-45A2-4D1A-9B6C-55DE4D0EDF5A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6954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DAF41A4-9F3F-4224-A411-7368417F9465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11803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D5FE5AD-E500-4D34-9E44-6DC9EBD25FB2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1529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0388311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5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428449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4235FCF-D5BC-44C9-B9DE-48EFF4593A2D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32698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EF625A-31C6-4C43-A417-E21D122C48C9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6624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3569E491-B4C2-46B6-A237-FACFE3FBE201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5309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9B8F62F-A418-41F2-A2B8-0712C2875A78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57090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4A0E54-2F12-40C8-9BEB-C4B6394B4ECD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03515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E05A7F5-773C-4881-A0C4-FD42EFE01DC0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14516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4714CE8-8790-46E3-A6C5-5A488DF231B9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7660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3E987FC-42D9-453A-9633-2C730DEED79C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40278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858E51C-64A7-4E7C-AB35-CFC5B09D3A53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2286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7FDC5D2-36A7-438D-9651-EF40CEE3BFF8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829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42112008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9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2351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8EDA7CF-0B25-4927-9C0E-D25F75C14022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13519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1DB4873-AA39-4F92-AC07-5D311AB9735E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0364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0E188F9-1BFA-4825-9F8A-513A15D12057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68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7F478BD-39EA-4984-8260-14496EFFC047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7152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6347743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43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4976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Pr>
        <a:solidFill>
          <a:srgbClr val="6C6C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7749245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7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6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5756272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91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7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740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15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229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1143656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39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3643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46" Type="http://schemas.openxmlformats.org/officeDocument/2006/relationships/tags" Target="../tags/tag1.xml"/><Relationship Id="rId47" Type="http://schemas.openxmlformats.org/officeDocument/2006/relationships/oleObject" Target="../embeddings/oleObject1.bin"/><Relationship Id="rId48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theme" Target="../theme/theme1.xml"/><Relationship Id="rId45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46"/>
            </p:custDataLst>
            <p:extLst>
              <p:ext uri="{D42A27DB-BD31-4B8C-83A1-F6EECF244321}">
                <p14:modId xmlns:p14="http://schemas.microsoft.com/office/powerpoint/2010/main" val="3535664569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52" name="think-cell Folie" r:id="rId47" imgW="359" imgH="358" progId="TCLayout.ActiveDocument.1">
                  <p:embed/>
                </p:oleObj>
              </mc:Choice>
              <mc:Fallback>
                <p:oleObj name="think-cell Folie" r:id="rId47" imgW="359" imgH="35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8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6648" y="6486526"/>
            <a:ext cx="1454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04600" y="6486526"/>
            <a:ext cx="711200" cy="365125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508710" y="6486526"/>
            <a:ext cx="2978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04FF091-6AFD-46C0-A7CF-A8042EB4153F}" type="datetime4">
              <a:rPr lang="de-DE" smtClean="0"/>
              <a:t>7. November 2016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39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81" r:id="rId19"/>
    <p:sldLayoutId id="2147483682" r:id="rId20"/>
    <p:sldLayoutId id="2147483683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2" r:id="rId28"/>
    <p:sldLayoutId id="2147483694" r:id="rId29"/>
    <p:sldLayoutId id="2147483696" r:id="rId30"/>
    <p:sldLayoutId id="2147483698" r:id="rId31"/>
    <p:sldLayoutId id="2147483700" r:id="rId32"/>
    <p:sldLayoutId id="2147483702" r:id="rId33"/>
    <p:sldLayoutId id="2147483704" r:id="rId34"/>
    <p:sldLayoutId id="2147483706" r:id="rId35"/>
    <p:sldLayoutId id="2147483707" r:id="rId36"/>
    <p:sldLayoutId id="2147483708" r:id="rId37"/>
    <p:sldLayoutId id="2147483709" r:id="rId38"/>
    <p:sldLayoutId id="2147483710" r:id="rId39"/>
    <p:sldLayoutId id="2147483711" r:id="rId40"/>
    <p:sldLayoutId id="2147483712" r:id="rId41"/>
    <p:sldLayoutId id="2147483713" r:id="rId42"/>
    <p:sldLayoutId id="2147483714" r:id="rId43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hdr="0" ftr="0" dt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2800" b="1" kern="1200">
          <a:solidFill>
            <a:schemeClr val="tx1">
              <a:lumMod val="85000"/>
              <a:lumOff val="15000"/>
            </a:schemeClr>
          </a:solidFill>
          <a:latin typeface="Arial"/>
          <a:ea typeface="+mj-ea"/>
          <a:cs typeface="Arial"/>
        </a:defRPr>
      </a:lvl1pPr>
    </p:titleStyle>
    <p:bodyStyle>
      <a:lvl1pPr marL="269875" indent="-269875" algn="l" defTabSz="457200" rtl="0" eaLnBrk="1" latinLnBrk="0" hangingPunct="1">
        <a:lnSpc>
          <a:spcPct val="100000"/>
        </a:lnSpc>
        <a:spcBef>
          <a:spcPts val="390"/>
        </a:spcBef>
        <a:spcAft>
          <a:spcPts val="780"/>
        </a:spcAft>
        <a:buClr>
          <a:schemeClr val="tx1">
            <a:lumMod val="85000"/>
            <a:lumOff val="15000"/>
          </a:schemeClr>
        </a:buClr>
        <a:buSzPct val="165000"/>
        <a:buFont typeface="Arial"/>
        <a:buChar char="■"/>
        <a:defRPr sz="16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1pPr>
      <a:lvl2pPr marL="482600" indent="-217488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2pPr>
      <a:lvl3pPr marL="647700" indent="-216000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3pPr>
      <a:lvl4pPr marL="806450" indent="-216000" algn="l" defTabSz="457200" rtl="0" eaLnBrk="1" latinLnBrk="0" hangingPunct="1">
        <a:spcBef>
          <a:spcPct val="20000"/>
        </a:spcBef>
        <a:spcAft>
          <a:spcPts val="576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4pPr>
      <a:lvl5pPr marL="920750" indent="-216000" algn="l" defTabSz="534988" rtl="0" eaLnBrk="1" latinLnBrk="0" hangingPunct="1">
        <a:spcBef>
          <a:spcPct val="20000"/>
        </a:spcBef>
        <a:spcAft>
          <a:spcPts val="480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hyperlink" Target="https://www.opencontainers.org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12.bin"/><Relationship Id="rId5" Type="http://schemas.openxmlformats.org/officeDocument/2006/relationships/image" Target="../media/image18.emf"/><Relationship Id="rId6" Type="http://schemas.openxmlformats.org/officeDocument/2006/relationships/image" Target="../media/image22.png"/><Relationship Id="rId7" Type="http://schemas.openxmlformats.org/officeDocument/2006/relationships/hyperlink" Target="http://docs.docker.com/engine/introduction/understanding-docker" TargetMode="External"/><Relationship Id="rId1" Type="http://schemas.openxmlformats.org/officeDocument/2006/relationships/vmlDrawing" Target="../drawings/vmlDrawing12.vml"/><Relationship Id="rId2" Type="http://schemas.openxmlformats.org/officeDocument/2006/relationships/tags" Target="../tags/tag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oderwall.com/p/2es5jw/docker-cheat-sheet-with-examples" TargetMode="External"/><Relationship Id="rId3" Type="http://schemas.openxmlformats.org/officeDocument/2006/relationships/hyperlink" Target="https://docs.docker.com/reference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ocs.docker.com/engine/reference/builder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7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veggiemonk/awesome-docker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3.emf"/><Relationship Id="rId6" Type="http://schemas.openxmlformats.org/officeDocument/2006/relationships/image" Target="../media/image14.jpeg"/><Relationship Id="rId7" Type="http://schemas.openxmlformats.org/officeDocument/2006/relationships/image" Target="../media/image15.jpeg"/><Relationship Id="rId8" Type="http://schemas.openxmlformats.org/officeDocument/2006/relationships/image" Target="../media/image16.jpeg"/><Relationship Id="rId9" Type="http://schemas.openxmlformats.org/officeDocument/2006/relationships/image" Target="../media/image17.jpeg"/><Relationship Id="rId1" Type="http://schemas.openxmlformats.org/officeDocument/2006/relationships/vmlDrawing" Target="../drawings/vmlDrawing10.vml"/><Relationship Id="rId2" Type="http://schemas.openxmlformats.org/officeDocument/2006/relationships/tags" Target="../tags/tag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oleObject" Target="../embeddings/oleObject11.bin"/><Relationship Id="rId6" Type="http://schemas.openxmlformats.org/officeDocument/2006/relationships/image" Target="../media/image18.emf"/><Relationship Id="rId1" Type="http://schemas.openxmlformats.org/officeDocument/2006/relationships/vmlDrawing" Target="../drawings/vmlDrawing11.vml"/><Relationship Id="rId2" Type="http://schemas.openxmlformats.org/officeDocument/2006/relationships/tags" Target="../tags/tag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hyperlink" Target="https://imagelayers.io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</a:t>
            </a:fld>
            <a:endParaRPr lang="de-DE"/>
          </a:p>
        </p:txBody>
      </p:sp>
      <p:pic>
        <p:nvPicPr>
          <p:cNvPr id="4" name="Picture 2" descr="http://www.atbreak.com/wp-content/uploads/2012/06/over-the-cloud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08"/>
          <a:stretch/>
        </p:blipFill>
        <p:spPr bwMode="auto">
          <a:xfrm>
            <a:off x="0" y="0"/>
            <a:ext cx="12192000" cy="7002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/>
          <p:cNvSpPr/>
          <p:nvPr/>
        </p:nvSpPr>
        <p:spPr>
          <a:xfrm>
            <a:off x="0" y="4397804"/>
            <a:ext cx="12192000" cy="2316163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7920" y="0"/>
            <a:ext cx="2384080" cy="8853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380" y="4382306"/>
            <a:ext cx="6743700" cy="213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645460" y="5365067"/>
            <a:ext cx="4621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smtClean="0">
                <a:latin typeface="Source Code Pro" charset="0"/>
                <a:ea typeface="Source Code Pro" charset="0"/>
                <a:cs typeface="Source Code Pro" charset="0"/>
              </a:rPr>
              <a:t>Containerization</a:t>
            </a:r>
            <a:endParaRPr lang="en-US" sz="3600" b="1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34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10</a:t>
            </a:fld>
            <a:endParaRPr lang="de-DE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Docker </a:t>
            </a:r>
            <a:r>
              <a:rPr lang="de-DE" dirty="0" err="1" smtClean="0"/>
              <a:t>Architecture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28980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el 2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Docker: Building Blocks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11</a:t>
            </a:fld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970" y="1515724"/>
            <a:ext cx="5738173" cy="4452240"/>
          </a:xfrm>
          <a:prstGeom prst="rect">
            <a:avLst/>
          </a:prstGeom>
        </p:spPr>
      </p:pic>
      <p:sp>
        <p:nvSpPr>
          <p:cNvPr id="4" name="Rechteck 3"/>
          <p:cNvSpPr/>
          <p:nvPr/>
        </p:nvSpPr>
        <p:spPr>
          <a:xfrm>
            <a:off x="3689272" y="4474128"/>
            <a:ext cx="3657600" cy="1493836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" name="Rechteck 6"/>
          <p:cNvSpPr/>
          <p:nvPr/>
        </p:nvSpPr>
        <p:spPr>
          <a:xfrm>
            <a:off x="7346872" y="2980291"/>
            <a:ext cx="1287230" cy="2987673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9" name="Gerader Verbinder 8"/>
          <p:cNvCxnSpPr>
            <a:endCxn id="4" idx="1"/>
          </p:cNvCxnSpPr>
          <p:nvPr/>
        </p:nvCxnSpPr>
        <p:spPr>
          <a:xfrm>
            <a:off x="1582886" y="4939719"/>
            <a:ext cx="2106386" cy="281327"/>
          </a:xfrm>
          <a:prstGeom prst="line">
            <a:avLst/>
          </a:prstGeom>
          <a:ln w="31750" cmpd="sng">
            <a:solidFill>
              <a:srgbClr val="FF0000"/>
            </a:solidFill>
            <a:headEnd w="lg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feld 9"/>
          <p:cNvSpPr txBox="1"/>
          <p:nvPr/>
        </p:nvSpPr>
        <p:spPr>
          <a:xfrm>
            <a:off x="449242" y="4724199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Isolation</a:t>
            </a:r>
            <a:endParaRPr lang="de-DE" b="1" dirty="0"/>
          </a:p>
        </p:txBody>
      </p:sp>
      <p:cxnSp>
        <p:nvCxnSpPr>
          <p:cNvPr id="11" name="Gerader Verbinder 10"/>
          <p:cNvCxnSpPr>
            <a:endCxn id="7" idx="3"/>
          </p:cNvCxnSpPr>
          <p:nvPr/>
        </p:nvCxnSpPr>
        <p:spPr>
          <a:xfrm flipH="1">
            <a:off x="8634102" y="2565900"/>
            <a:ext cx="1168244" cy="1908228"/>
          </a:xfrm>
          <a:prstGeom prst="line">
            <a:avLst/>
          </a:prstGeom>
          <a:ln w="31750" cmpd="sng">
            <a:solidFill>
              <a:srgbClr val="FF0000"/>
            </a:solidFill>
            <a:headEnd w="lg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feld 13"/>
          <p:cNvSpPr txBox="1"/>
          <p:nvPr/>
        </p:nvSpPr>
        <p:spPr>
          <a:xfrm>
            <a:off x="9802346" y="2397657"/>
            <a:ext cx="2313454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Union File Systems</a:t>
            </a:r>
            <a:endParaRPr lang="de-DE" b="1" dirty="0"/>
          </a:p>
          <a:p>
            <a:pPr marL="285750" indent="-285750">
              <a:buFont typeface="Arial" charset="0"/>
              <a:buChar char="•"/>
            </a:pPr>
            <a:r>
              <a:rPr lang="de-DE" sz="1400" dirty="0" err="1" smtClean="0"/>
              <a:t>Modifications</a:t>
            </a:r>
            <a:r>
              <a:rPr lang="de-DE" sz="1400" dirty="0" smtClean="0"/>
              <a:t> </a:t>
            </a:r>
            <a:r>
              <a:rPr lang="de-DE" sz="1400" dirty="0" err="1" smtClean="0"/>
              <a:t>are</a:t>
            </a:r>
            <a:r>
              <a:rPr lang="de-DE" sz="1400" dirty="0" smtClean="0"/>
              <a:t/>
            </a:r>
            <a:br>
              <a:rPr lang="de-DE" sz="1400" dirty="0" smtClean="0"/>
            </a:br>
            <a:r>
              <a:rPr lang="de-DE" sz="1400" dirty="0" err="1" smtClean="0"/>
              <a:t>stored</a:t>
            </a:r>
            <a:r>
              <a:rPr lang="de-DE" sz="1400" dirty="0" smtClean="0"/>
              <a:t> in </a:t>
            </a:r>
            <a:r>
              <a:rPr lang="de-DE" sz="1400" dirty="0" err="1" smtClean="0"/>
              <a:t>seperate</a:t>
            </a:r>
            <a:r>
              <a:rPr lang="de-DE" sz="1400" dirty="0" smtClean="0"/>
              <a:t> </a:t>
            </a:r>
            <a:br>
              <a:rPr lang="de-DE" sz="1400" dirty="0" smtClean="0"/>
            </a:br>
            <a:r>
              <a:rPr lang="de-DE" sz="1400" dirty="0" err="1" smtClean="0"/>
              <a:t>layers</a:t>
            </a:r>
            <a:endParaRPr lang="de-DE" sz="1400" dirty="0" smtClean="0"/>
          </a:p>
          <a:p>
            <a:pPr marL="285750" indent="-285750">
              <a:buFont typeface="Arial" charset="0"/>
              <a:buChar char="•"/>
            </a:pPr>
            <a:r>
              <a:rPr lang="de-DE" sz="1400" dirty="0" err="1"/>
              <a:t>L</a:t>
            </a:r>
            <a:r>
              <a:rPr lang="de-DE" sz="1400" dirty="0" err="1" smtClean="0"/>
              <a:t>ayers</a:t>
            </a:r>
            <a:r>
              <a:rPr lang="de-DE" sz="1400" dirty="0" smtClean="0"/>
              <a:t> </a:t>
            </a:r>
            <a:r>
              <a:rPr lang="de-DE" sz="1400" dirty="0" err="1" smtClean="0"/>
              <a:t>are</a:t>
            </a:r>
            <a:r>
              <a:rPr lang="de-DE" sz="1400" dirty="0" smtClean="0"/>
              <a:t> </a:t>
            </a:r>
            <a:br>
              <a:rPr lang="de-DE" sz="1400" dirty="0" smtClean="0"/>
            </a:br>
            <a:r>
              <a:rPr lang="de-DE" sz="1400" dirty="0" err="1" smtClean="0"/>
              <a:t>unified</a:t>
            </a:r>
            <a:r>
              <a:rPr lang="de-DE" sz="1400" dirty="0" smtClean="0"/>
              <a:t> </a:t>
            </a:r>
            <a:r>
              <a:rPr lang="de-DE" sz="1400" dirty="0" err="1" smtClean="0"/>
              <a:t>to</a:t>
            </a:r>
            <a:r>
              <a:rPr lang="de-DE" sz="1400" dirty="0" smtClean="0"/>
              <a:t> </a:t>
            </a:r>
            <a:r>
              <a:rPr lang="de-DE" sz="1400" dirty="0" err="1" smtClean="0"/>
              <a:t>one</a:t>
            </a:r>
            <a:r>
              <a:rPr lang="de-DE" sz="1400" dirty="0" smtClean="0"/>
              <a:t> </a:t>
            </a:r>
            <a:br>
              <a:rPr lang="de-DE" sz="1400" dirty="0" smtClean="0"/>
            </a:br>
            <a:r>
              <a:rPr lang="de-DE" sz="1400" dirty="0" err="1" smtClean="0"/>
              <a:t>consistent</a:t>
            </a:r>
            <a:r>
              <a:rPr lang="de-DE" sz="1400" dirty="0" smtClean="0"/>
              <a:t> FS </a:t>
            </a:r>
            <a:r>
              <a:rPr lang="de-DE" sz="1400" dirty="0" err="1" smtClean="0"/>
              <a:t>view</a:t>
            </a:r>
            <a:endParaRPr lang="de-DE" sz="1400" dirty="0"/>
          </a:p>
        </p:txBody>
      </p:sp>
      <p:grpSp>
        <p:nvGrpSpPr>
          <p:cNvPr id="24" name="Gruppieren 23"/>
          <p:cNvGrpSpPr/>
          <p:nvPr/>
        </p:nvGrpSpPr>
        <p:grpSpPr>
          <a:xfrm>
            <a:off x="149575" y="1501167"/>
            <a:ext cx="7197297" cy="2972960"/>
            <a:chOff x="198800" y="1574319"/>
            <a:chExt cx="7197297" cy="2972960"/>
          </a:xfrm>
        </p:grpSpPr>
        <p:sp>
          <p:nvSpPr>
            <p:cNvPr id="17" name="Rechteck 16"/>
            <p:cNvSpPr/>
            <p:nvPr/>
          </p:nvSpPr>
          <p:spPr>
            <a:xfrm>
              <a:off x="3738497" y="3053443"/>
              <a:ext cx="3657600" cy="1493836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 err="1" smtClean="0"/>
            </a:p>
          </p:txBody>
        </p:sp>
        <p:cxnSp>
          <p:nvCxnSpPr>
            <p:cNvPr id="18" name="Gerader Verbinder 17"/>
            <p:cNvCxnSpPr/>
            <p:nvPr/>
          </p:nvCxnSpPr>
          <p:spPr>
            <a:xfrm>
              <a:off x="2808514" y="1796143"/>
              <a:ext cx="929983" cy="1257300"/>
            </a:xfrm>
            <a:prstGeom prst="line">
              <a:avLst/>
            </a:prstGeom>
            <a:ln w="31750" cmpd="sng">
              <a:solidFill>
                <a:srgbClr val="FF0000"/>
              </a:solidFill>
              <a:headEnd w="lg" len="med"/>
              <a:tailEnd type="triangl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feld 18"/>
            <p:cNvSpPr txBox="1"/>
            <p:nvPr/>
          </p:nvSpPr>
          <p:spPr>
            <a:xfrm>
              <a:off x="815661" y="1574319"/>
              <a:ext cx="19928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smtClean="0"/>
                <a:t>Containerization</a:t>
              </a:r>
              <a:endParaRPr lang="de-DE" b="1" dirty="0"/>
            </a:p>
          </p:txBody>
        </p:sp>
        <p:sp>
          <p:nvSpPr>
            <p:cNvPr id="8" name="Rechteck 7"/>
            <p:cNvSpPr/>
            <p:nvPr/>
          </p:nvSpPr>
          <p:spPr>
            <a:xfrm>
              <a:off x="198800" y="1921050"/>
              <a:ext cx="2849155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de-DE" sz="1400" dirty="0" smtClean="0"/>
                <a:t>Docker </a:t>
              </a:r>
              <a:r>
                <a:rPr lang="de-DE" sz="1400" dirty="0" err="1" smtClean="0"/>
                <a:t>currently</a:t>
              </a:r>
              <a:r>
                <a:rPr lang="de-DE" sz="1400" dirty="0" smtClean="0"/>
                <a:t> </a:t>
              </a:r>
              <a:r>
                <a:rPr lang="de-DE" sz="1400" dirty="0" err="1" smtClean="0"/>
                <a:t>supports</a:t>
              </a:r>
              <a:r>
                <a:rPr lang="de-DE" sz="1400" dirty="0" smtClean="0"/>
                <a:t> </a:t>
              </a:r>
              <a:r>
                <a:rPr lang="de-DE" sz="1400" dirty="0" err="1" smtClean="0"/>
                <a:t>Libcontainer</a:t>
              </a:r>
              <a:r>
                <a:rPr lang="de-DE" sz="1400" dirty="0" smtClean="0"/>
                <a:t>, LXC </a:t>
              </a:r>
              <a:r>
                <a:rPr lang="de-DE" sz="1400" dirty="0" err="1" smtClean="0"/>
                <a:t>and</a:t>
              </a:r>
              <a:r>
                <a:rPr lang="de-DE" sz="1400" dirty="0" smtClean="0"/>
                <a:t> OCI</a:t>
              </a:r>
            </a:p>
            <a:p>
              <a:r>
                <a:rPr lang="de-DE" sz="1400" dirty="0" smtClean="0"/>
                <a:t>(</a:t>
              </a:r>
              <a:r>
                <a:rPr lang="de-DE" sz="1400" dirty="0" smtClean="0">
                  <a:hlinkClick r:id="rId3"/>
                </a:rPr>
                <a:t>https</a:t>
              </a:r>
              <a:r>
                <a:rPr lang="de-DE" sz="1400" dirty="0">
                  <a:hlinkClick r:id="rId3"/>
                </a:rPr>
                <a:t>://www.opencontainers.org</a:t>
              </a:r>
              <a:r>
                <a:rPr lang="de-DE" sz="1400" dirty="0" smtClean="0"/>
                <a:t>)</a:t>
              </a:r>
              <a:endParaRPr lang="de-DE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85417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10" grpId="0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0872723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715" name="think-cell Folie" r:id="rId4" imgW="290" imgH="290" progId="TCLayout.ActiveDocument.1">
                  <p:embed/>
                </p:oleObj>
              </mc:Choice>
              <mc:Fallback>
                <p:oleObj name="think-cell Folie" r:id="rId4" imgW="290" imgH="29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Grafik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62663" y="453994"/>
            <a:ext cx="7895004" cy="4275190"/>
          </a:xfrm>
          <a:prstGeom prst="rect">
            <a:avLst/>
          </a:prstGeo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12</a:t>
            </a:fld>
            <a:endParaRPr lang="de-DE"/>
          </a:p>
        </p:txBody>
      </p:sp>
      <p:sp>
        <p:nvSpPr>
          <p:cNvPr id="5" name="AutoShape 2" descr="Docker Architecture Diagram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9" name="Textfeld 8"/>
          <p:cNvSpPr txBox="1"/>
          <p:nvPr/>
        </p:nvSpPr>
        <p:spPr>
          <a:xfrm>
            <a:off x="8062718" y="2811141"/>
            <a:ext cx="261806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 smtClean="0"/>
              <a:t>Public </a:t>
            </a:r>
            <a:r>
              <a:rPr lang="de-DE" sz="1600" dirty="0" err="1" smtClean="0"/>
              <a:t>registries</a:t>
            </a:r>
            <a:r>
              <a:rPr lang="de-DE" sz="1600" dirty="0" smtClean="0"/>
              <a:t> like Docker Hub </a:t>
            </a:r>
            <a:r>
              <a:rPr lang="de-DE" sz="1600" dirty="0" err="1" smtClean="0"/>
              <a:t>or</a:t>
            </a:r>
            <a:r>
              <a:rPr lang="de-DE" sz="1600" dirty="0" smtClean="0"/>
              <a:t> Quay.io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 smtClean="0"/>
              <a:t>Private </a:t>
            </a:r>
            <a:r>
              <a:rPr lang="de-DE" sz="1600" dirty="0" err="1" smtClean="0"/>
              <a:t>registries</a:t>
            </a:r>
            <a:r>
              <a:rPr lang="de-DE" sz="1600" dirty="0" smtClean="0"/>
              <a:t> like </a:t>
            </a:r>
            <a:r>
              <a:rPr lang="de-DE" sz="1600" dirty="0" err="1" smtClean="0"/>
              <a:t>Artifactory</a:t>
            </a:r>
            <a:r>
              <a:rPr lang="de-DE" sz="1600" dirty="0" smtClean="0"/>
              <a:t>, Nexus </a:t>
            </a:r>
            <a:r>
              <a:rPr lang="de-DE" sz="1600" dirty="0" err="1" smtClean="0"/>
              <a:t>or</a:t>
            </a:r>
            <a:r>
              <a:rPr lang="de-DE" sz="1600" dirty="0" smtClean="0"/>
              <a:t> Docker Registry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1939551" y="2628357"/>
            <a:ext cx="26180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 smtClean="0"/>
              <a:t>Command </a:t>
            </a:r>
            <a:r>
              <a:rPr lang="de-DE" sz="1600" dirty="0" err="1" smtClean="0"/>
              <a:t>line</a:t>
            </a:r>
            <a:r>
              <a:rPr lang="de-DE" sz="1600" dirty="0" smtClean="0"/>
              <a:t> </a:t>
            </a:r>
            <a:r>
              <a:rPr lang="de-DE" sz="1600" dirty="0" err="1" smtClean="0"/>
              <a:t>tool</a:t>
            </a:r>
            <a:r>
              <a:rPr lang="de-DE" sz="1600" dirty="0" smtClean="0"/>
              <a:t> </a:t>
            </a:r>
            <a:r>
              <a:rPr lang="de-DE" sz="1600" dirty="0" err="1" smtClean="0"/>
              <a:t>using</a:t>
            </a:r>
            <a:r>
              <a:rPr lang="de-DE" sz="1600" dirty="0" smtClean="0"/>
              <a:t> socket </a:t>
            </a:r>
            <a:r>
              <a:rPr lang="de-DE" sz="1600" dirty="0" err="1" smtClean="0"/>
              <a:t>connection</a:t>
            </a:r>
            <a:r>
              <a:rPr lang="de-DE" sz="1600" dirty="0" smtClean="0"/>
              <a:t> </a:t>
            </a:r>
            <a:r>
              <a:rPr lang="de-DE" sz="1600" dirty="0" err="1" smtClean="0"/>
              <a:t>to</a:t>
            </a:r>
            <a:r>
              <a:rPr lang="de-DE" sz="1600" dirty="0" smtClean="0"/>
              <a:t> </a:t>
            </a:r>
            <a:r>
              <a:rPr lang="de-DE" sz="1600" dirty="0" err="1" smtClean="0"/>
              <a:t>docker</a:t>
            </a:r>
            <a:r>
              <a:rPr lang="de-DE" sz="1600" dirty="0" smtClean="0"/>
              <a:t> </a:t>
            </a:r>
            <a:r>
              <a:rPr lang="de-DE" sz="1600" dirty="0" err="1" smtClean="0"/>
              <a:t>daemon</a:t>
            </a:r>
            <a:endParaRPr lang="de-DE" sz="1600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 err="1" smtClean="0"/>
              <a:t>Any</a:t>
            </a:r>
            <a:r>
              <a:rPr lang="de-DE" sz="1600" dirty="0" smtClean="0"/>
              <a:t> </a:t>
            </a:r>
            <a:r>
              <a:rPr lang="de-DE" sz="1600" dirty="0" err="1" smtClean="0"/>
              <a:t>client</a:t>
            </a:r>
            <a:r>
              <a:rPr lang="de-DE" sz="1600" dirty="0" smtClean="0"/>
              <a:t> </a:t>
            </a:r>
            <a:r>
              <a:rPr lang="de-DE" sz="1600" dirty="0" err="1" smtClean="0"/>
              <a:t>using</a:t>
            </a:r>
            <a:r>
              <a:rPr lang="de-DE" sz="1600" dirty="0"/>
              <a:t> </a:t>
            </a:r>
            <a:r>
              <a:rPr lang="de-DE" sz="1600" dirty="0" err="1" smtClean="0"/>
              <a:t>docker</a:t>
            </a:r>
            <a:r>
              <a:rPr lang="de-DE" sz="1600" dirty="0" smtClean="0"/>
              <a:t> </a:t>
            </a:r>
            <a:r>
              <a:rPr lang="de-DE" sz="1600" dirty="0" err="1" smtClean="0"/>
              <a:t>daemon</a:t>
            </a:r>
            <a:r>
              <a:rPr lang="de-DE" sz="1600" dirty="0" smtClean="0"/>
              <a:t> REST API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4418132" y="4561938"/>
            <a:ext cx="39345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smtClean="0"/>
              <a:t>The Docker </a:t>
            </a:r>
            <a:r>
              <a:rPr lang="de-DE" sz="1600" dirty="0" err="1" smtClean="0"/>
              <a:t>daemon</a:t>
            </a:r>
            <a:r>
              <a:rPr lang="de-DE" sz="1600" dirty="0" smtClean="0"/>
              <a:t> </a:t>
            </a:r>
            <a:r>
              <a:rPr lang="de-DE" sz="1600" dirty="0" err="1" smtClean="0"/>
              <a:t>is</a:t>
            </a:r>
            <a:r>
              <a:rPr lang="de-DE" sz="1600" dirty="0" smtClean="0"/>
              <a:t> </a:t>
            </a:r>
            <a:r>
              <a:rPr lang="de-DE" sz="1600" dirty="0" err="1" smtClean="0"/>
              <a:t>the</a:t>
            </a:r>
            <a:r>
              <a:rPr lang="de-DE" sz="1600" dirty="0" smtClean="0"/>
              <a:t> </a:t>
            </a:r>
            <a:r>
              <a:rPr lang="de-DE" sz="1600" dirty="0" err="1" smtClean="0"/>
              <a:t>central</a:t>
            </a:r>
            <a:r>
              <a:rPr lang="de-DE" sz="1600" dirty="0" smtClean="0"/>
              <a:t/>
            </a:r>
            <a:br>
              <a:rPr lang="de-DE" sz="1600" dirty="0" smtClean="0"/>
            </a:br>
            <a:r>
              <a:rPr lang="de-DE" sz="1600" dirty="0" err="1" smtClean="0"/>
              <a:t>control</a:t>
            </a:r>
            <a:r>
              <a:rPr lang="de-DE" sz="1600" dirty="0" smtClean="0"/>
              <a:t> plane </a:t>
            </a:r>
            <a:r>
              <a:rPr lang="de-DE" sz="1600" dirty="0" err="1" smtClean="0"/>
              <a:t>of</a:t>
            </a:r>
            <a:r>
              <a:rPr lang="de-DE" sz="1600" dirty="0" smtClean="0"/>
              <a:t> Docker </a:t>
            </a:r>
            <a:r>
              <a:rPr lang="de-DE" sz="1600" dirty="0" err="1" smtClean="0"/>
              <a:t>and</a:t>
            </a:r>
            <a:r>
              <a:rPr lang="de-DE" sz="1600" dirty="0" smtClean="0"/>
              <a:t> </a:t>
            </a:r>
            <a:r>
              <a:rPr lang="de-DE" sz="1600" dirty="0" err="1" smtClean="0"/>
              <a:t>runs</a:t>
            </a:r>
            <a:r>
              <a:rPr lang="de-DE" sz="1600" dirty="0" smtClean="0"/>
              <a:t> </a:t>
            </a:r>
            <a:r>
              <a:rPr lang="de-DE" sz="1600" dirty="0" err="1" smtClean="0"/>
              <a:t>as</a:t>
            </a:r>
            <a:endParaRPr lang="de-DE" sz="1600" dirty="0" smtClean="0"/>
          </a:p>
          <a:p>
            <a:r>
              <a:rPr lang="de-DE" sz="1600" dirty="0" err="1"/>
              <a:t>p</a:t>
            </a:r>
            <a:r>
              <a:rPr lang="de-DE" sz="1600" dirty="0" err="1" smtClean="0"/>
              <a:t>rocess</a:t>
            </a:r>
            <a:r>
              <a:rPr lang="de-DE" sz="1600" dirty="0" smtClean="0"/>
              <a:t> </a:t>
            </a:r>
            <a:r>
              <a:rPr lang="de-DE" sz="1600" dirty="0" err="1" smtClean="0"/>
              <a:t>within</a:t>
            </a:r>
            <a:r>
              <a:rPr lang="de-DE" sz="1600" dirty="0" smtClean="0"/>
              <a:t> </a:t>
            </a:r>
            <a:r>
              <a:rPr lang="de-DE" sz="1600" dirty="0" err="1" smtClean="0"/>
              <a:t>the</a:t>
            </a:r>
            <a:r>
              <a:rPr lang="de-DE" sz="1600" dirty="0" smtClean="0"/>
              <a:t> host </a:t>
            </a:r>
            <a:r>
              <a:rPr lang="de-DE" sz="1600" dirty="0" err="1" smtClean="0"/>
              <a:t>operating</a:t>
            </a:r>
            <a:r>
              <a:rPr lang="de-DE" sz="1600" dirty="0" smtClean="0"/>
              <a:t> </a:t>
            </a:r>
            <a:r>
              <a:rPr lang="de-DE" sz="1600" dirty="0" err="1" smtClean="0"/>
              <a:t>system</a:t>
            </a:r>
            <a:r>
              <a:rPr lang="de-DE" sz="1600" dirty="0" smtClean="0"/>
              <a:t>.</a:t>
            </a:r>
          </a:p>
          <a:p>
            <a:r>
              <a:rPr lang="de-DE" sz="1600" dirty="0" smtClean="0"/>
              <a:t>The Docker </a:t>
            </a:r>
            <a:r>
              <a:rPr lang="de-DE" sz="1600" dirty="0" err="1" smtClean="0"/>
              <a:t>daemon</a:t>
            </a:r>
            <a:r>
              <a:rPr lang="de-DE" sz="1600" dirty="0" smtClean="0"/>
              <a:t> </a:t>
            </a:r>
            <a:r>
              <a:rPr lang="de-DE" sz="1600" dirty="0" err="1" smtClean="0"/>
              <a:t>manages</a:t>
            </a:r>
            <a:r>
              <a:rPr lang="de-DE" sz="1600" dirty="0" smtClean="0"/>
              <a:t> all </a:t>
            </a:r>
            <a:r>
              <a:rPr lang="de-DE" sz="1600" dirty="0" err="1" smtClean="0"/>
              <a:t>local</a:t>
            </a:r>
            <a:r>
              <a:rPr lang="de-DE" sz="1600" dirty="0" smtClean="0"/>
              <a:t> </a:t>
            </a:r>
            <a:r>
              <a:rPr lang="de-DE" sz="1600" dirty="0" err="1" smtClean="0"/>
              <a:t>images</a:t>
            </a:r>
            <a:r>
              <a:rPr lang="de-DE" sz="1600" dirty="0" smtClean="0"/>
              <a:t> </a:t>
            </a:r>
            <a:r>
              <a:rPr lang="de-DE" sz="1600" dirty="0" err="1" smtClean="0"/>
              <a:t>and</a:t>
            </a:r>
            <a:r>
              <a:rPr lang="de-DE" sz="1600" dirty="0" smtClean="0"/>
              <a:t> </a:t>
            </a:r>
            <a:r>
              <a:rPr lang="de-DE" sz="1600" dirty="0" err="1" smtClean="0"/>
              <a:t>containers</a:t>
            </a:r>
            <a:r>
              <a:rPr lang="de-DE" sz="1600" dirty="0" smtClean="0"/>
              <a:t> on </a:t>
            </a:r>
            <a:r>
              <a:rPr lang="de-DE" sz="1600" u="sng" dirty="0" err="1" smtClean="0"/>
              <a:t>one</a:t>
            </a:r>
            <a:r>
              <a:rPr lang="de-DE" sz="1600" dirty="0" smtClean="0"/>
              <a:t> host.</a:t>
            </a:r>
          </a:p>
        </p:txBody>
      </p:sp>
      <p:sp>
        <p:nvSpPr>
          <p:cNvPr id="4" name="Rechteck 3"/>
          <p:cNvSpPr/>
          <p:nvPr/>
        </p:nvSpPr>
        <p:spPr>
          <a:xfrm>
            <a:off x="6096000" y="6389390"/>
            <a:ext cx="65723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smtClean="0"/>
              <a:t>Source: </a:t>
            </a:r>
            <a:r>
              <a:rPr lang="de-DE" sz="1400" dirty="0" smtClean="0">
                <a:hlinkClick r:id="rId7"/>
              </a:rPr>
              <a:t>http</a:t>
            </a:r>
            <a:r>
              <a:rPr lang="de-DE" sz="1400" dirty="0">
                <a:hlinkClick r:id="rId7"/>
              </a:rPr>
              <a:t>://</a:t>
            </a:r>
            <a:r>
              <a:rPr lang="de-DE" sz="1400" dirty="0" smtClean="0">
                <a:hlinkClick r:id="rId7"/>
              </a:rPr>
              <a:t>docs.docker.com/engine/introduction/understanding-docker</a:t>
            </a:r>
            <a:r>
              <a:rPr lang="de-DE" sz="1400" dirty="0" smtClean="0"/>
              <a:t> 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719143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13</a:t>
            </a:fld>
            <a:endParaRPr lang="de-DE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Docker Workflow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12194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Docker Workflow </a:t>
            </a:r>
            <a:r>
              <a:rPr lang="de-DE" dirty="0" err="1" smtClean="0"/>
              <a:t>Overview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14</a:t>
            </a:fld>
            <a:endParaRPr lang="de-DE"/>
          </a:p>
        </p:txBody>
      </p:sp>
      <p:pic>
        <p:nvPicPr>
          <p:cNvPr id="5" name="Picture 2" descr="http://blog.octo.com/wp-content/uploads/2014/01/docker-stag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5036" y="778051"/>
            <a:ext cx="6615226" cy="5328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5301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 </a:t>
            </a:r>
            <a:r>
              <a:rPr lang="de-DE" dirty="0" err="1"/>
              <a:t>T</a:t>
            </a:r>
            <a:r>
              <a:rPr lang="de-DE" dirty="0" err="1" smtClean="0"/>
              <a:t>ypical</a:t>
            </a:r>
            <a:r>
              <a:rPr lang="de-DE" dirty="0" smtClean="0"/>
              <a:t> </a:t>
            </a:r>
            <a:r>
              <a:rPr lang="de-DE" dirty="0"/>
              <a:t>W</a:t>
            </a:r>
            <a:r>
              <a:rPr lang="de-DE" dirty="0" smtClean="0"/>
              <a:t>orkflow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15</a:t>
            </a:fld>
            <a:endParaRPr lang="de-DE"/>
          </a:p>
        </p:txBody>
      </p:sp>
      <p:graphicFrame>
        <p:nvGraphicFramePr>
          <p:cNvPr id="6" name="Inhaltsplatzhalter 5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4035383954"/>
              </p:ext>
            </p:extLst>
          </p:nvPr>
        </p:nvGraphicFramePr>
        <p:xfrm>
          <a:off x="508602" y="1731854"/>
          <a:ext cx="11256678" cy="45669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5040007"/>
                <a:gridCol w="6216671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Command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Action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baseline="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baseline="0" dirty="0" err="1" smtClean="0">
                          <a:latin typeface="Source Code Pro" panose="020B0509030403020204" pitchFamily="49" charset="0"/>
                        </a:rPr>
                        <a:t>images</a:t>
                      </a:r>
                      <a:endParaRPr lang="de-DE" sz="1600" dirty="0" smtClean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Prints all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local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images</a:t>
                      </a:r>
                      <a:endParaRPr lang="de-DE" sz="16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run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</a:p>
                    <a:p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 –d </a:t>
                      </a:r>
                    </a:p>
                    <a:p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 –v</a:t>
                      </a:r>
                      <a:r>
                        <a:rPr lang="de-DE" sz="1600" baseline="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&lt;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volume</a:t>
                      </a:r>
                      <a:r>
                        <a:rPr lang="de-DE" sz="1600" baseline="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baseline="0" dirty="0" err="1" smtClean="0">
                          <a:latin typeface="Source Code Pro" panose="020B0509030403020204" pitchFamily="49" charset="0"/>
                        </a:rPr>
                        <a:t>mounts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&gt;</a:t>
                      </a:r>
                    </a:p>
                    <a:p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 -p</a:t>
                      </a:r>
                      <a:r>
                        <a:rPr lang="de-DE" sz="1600" baseline="0" dirty="0" smtClean="0">
                          <a:latin typeface="Source Code Pro" panose="020B0509030403020204" pitchFamily="49" charset="0"/>
                        </a:rPr>
                        <a:t> &lt;host-</a:t>
                      </a:r>
                      <a:r>
                        <a:rPr lang="de-DE" sz="1600" baseline="0" dirty="0" err="1" smtClean="0">
                          <a:latin typeface="Source Code Pro" panose="020B0509030403020204" pitchFamily="49" charset="0"/>
                        </a:rPr>
                        <a:t>port</a:t>
                      </a:r>
                      <a:r>
                        <a:rPr lang="de-DE" sz="1600" baseline="0" dirty="0" smtClean="0">
                          <a:latin typeface="Source Code Pro" panose="020B0509030403020204" pitchFamily="49" charset="0"/>
                        </a:rPr>
                        <a:t>&gt;:&lt;container-</a:t>
                      </a:r>
                      <a:r>
                        <a:rPr lang="de-DE" sz="1600" baseline="0" dirty="0" err="1" smtClean="0">
                          <a:latin typeface="Source Code Pro" panose="020B0509030403020204" pitchFamily="49" charset="0"/>
                        </a:rPr>
                        <a:t>port</a:t>
                      </a:r>
                      <a:r>
                        <a:rPr lang="de-DE" sz="1600" baseline="0" dirty="0" smtClean="0">
                          <a:latin typeface="Source Code Pro" panose="020B0509030403020204" pitchFamily="49" charset="0"/>
                        </a:rPr>
                        <a:t>&gt;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</a:p>
                    <a:p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 &lt;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image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&gt; &lt;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entrypoint</a:t>
                      </a:r>
                      <a:r>
                        <a:rPr lang="de-DE" sz="1600" baseline="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baseline="0" dirty="0" err="1" smtClean="0">
                          <a:latin typeface="Source Code Pro" panose="020B0509030403020204" pitchFamily="49" charset="0"/>
                        </a:rPr>
                        <a:t>process</a:t>
                      </a:r>
                      <a:r>
                        <a:rPr lang="de-DE" sz="1600" baseline="0" dirty="0" smtClean="0">
                          <a:latin typeface="Source Code Pro" panose="020B0509030403020204" pitchFamily="49" charset="0"/>
                        </a:rPr>
                        <a:t>&gt;</a:t>
                      </a:r>
                      <a:endParaRPr lang="de-DE" sz="1600" dirty="0" smtClean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Run a Docker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Creates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and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runs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a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container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  <a:p>
                      <a:pPr marL="285750" marR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background</a:t>
                      </a:r>
                      <a:endParaRPr lang="de-DE" sz="160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marR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with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host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directory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mounted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into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container</a:t>
                      </a:r>
                      <a:endParaRPr lang="de-DE" sz="160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marR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with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port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forwarding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from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Host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to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Container</a:t>
                      </a:r>
                    </a:p>
                    <a:p>
                      <a:pPr marL="285750" marR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name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and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entrypoint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process</a:t>
                      </a:r>
                      <a:endParaRPr lang="de-DE" sz="16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run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 –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ti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 &lt;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image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&gt; /bin/sh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Run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a Docker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and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open a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shell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within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container</a:t>
                      </a:r>
                      <a:endParaRPr lang="de-DE" sz="16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marR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…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with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forwarding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of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local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terminal</a:t>
                      </a:r>
                      <a:endParaRPr lang="de-DE" sz="1600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marR="0" indent="-28575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name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and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shell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(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or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„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Source Code Pro" panose="020B0509030403020204" pitchFamily="49" charset="0"/>
                          <a:ea typeface="+mn-ea"/>
                          <a:cs typeface="+mn-cs"/>
                        </a:rPr>
                        <a:t>/bin/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Source Code Pro" panose="020B0509030403020204" pitchFamily="49" charset="0"/>
                          <a:ea typeface="+mn-ea"/>
                          <a:cs typeface="+mn-cs"/>
                        </a:rPr>
                        <a:t>bash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“)</a:t>
                      </a:r>
                      <a:endParaRPr lang="de-DE" sz="16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ps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-a</a:t>
                      </a:r>
                      <a:endParaRPr lang="de-DE" sz="1600" dirty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Prints all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containers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(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without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–a =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only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running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containers</a:t>
                      </a: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Source Code Pro" panose="020B0509030403020204" pitchFamily="49" charset="0"/>
                          <a:ea typeface="+mn-ea"/>
                          <a:cs typeface="+mn-cs"/>
                        </a:rPr>
                        <a:t>docker</a:t>
                      </a:r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Source Code Pro" panose="020B0509030403020204" pitchFamily="49" charset="0"/>
                          <a:ea typeface="+mn-ea"/>
                          <a:cs typeface="+mn-cs"/>
                        </a:rPr>
                        <a:t> commit &lt;container&gt; </a:t>
                      </a:r>
                      <a:r>
                        <a:rPr lang="en-US" sz="16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Source Code Pro" panose="020B0509030403020204" pitchFamily="49" charset="0"/>
                          <a:ea typeface="+mn-ea"/>
                          <a:cs typeface="+mn-cs"/>
                        </a:rPr>
                        <a:t>qaware</a:t>
                      </a:r>
                      <a:r>
                        <a:rPr lang="en-US" sz="1600" b="0" i="0" kern="1200" dirty="0" smtClean="0">
                          <a:solidFill>
                            <a:schemeClr val="dk1"/>
                          </a:solidFill>
                          <a:effectLst/>
                          <a:latin typeface="Source Code Pro" panose="020B0509030403020204" pitchFamily="49" charset="0"/>
                          <a:ea typeface="+mn-ea"/>
                          <a:cs typeface="+mn-cs"/>
                        </a:rPr>
                        <a:t>/foo</a:t>
                      </a:r>
                      <a:endParaRPr lang="de-DE" sz="1400" dirty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Store </a:t>
                      </a:r>
                      <a:r>
                        <a:rPr lang="de-DE" sz="16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container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as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local</a:t>
                      </a:r>
                      <a:r>
                        <a:rPr lang="de-DE" sz="16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de-DE" sz="1600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image</a:t>
                      </a:r>
                      <a:endParaRPr lang="de-DE" sz="16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kill &lt;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container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&gt;</a:t>
                      </a:r>
                    </a:p>
                    <a:p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rm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&lt;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container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&gt;</a:t>
                      </a:r>
                      <a:endParaRPr lang="de-DE" sz="1600" dirty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err="1" smtClean="0"/>
                        <a:t>Terminate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container</a:t>
                      </a:r>
                      <a:r>
                        <a:rPr lang="de-DE" sz="1600" dirty="0" smtClean="0"/>
                        <a:t> (send SIGKILL </a:t>
                      </a:r>
                      <a:r>
                        <a:rPr lang="de-DE" sz="1600" dirty="0" err="1" smtClean="0"/>
                        <a:t>to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entrypoint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process</a:t>
                      </a:r>
                      <a:r>
                        <a:rPr lang="de-DE" sz="1600" dirty="0" smtClean="0"/>
                        <a:t>)</a:t>
                      </a:r>
                      <a:br>
                        <a:rPr lang="de-DE" sz="1600" dirty="0" smtClean="0"/>
                      </a:br>
                      <a:r>
                        <a:rPr lang="de-DE" sz="1600" dirty="0" smtClean="0"/>
                        <a:t>Remove </a:t>
                      </a:r>
                      <a:r>
                        <a:rPr lang="de-DE" sz="1600" dirty="0" err="1" smtClean="0"/>
                        <a:t>container</a:t>
                      </a:r>
                      <a:endParaRPr lang="de-DE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rmi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–f &lt;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image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&gt;</a:t>
                      </a:r>
                      <a:endParaRPr lang="de-DE" sz="1600" dirty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Remove </a:t>
                      </a:r>
                      <a:r>
                        <a:rPr lang="de-DE" sz="1600" dirty="0" err="1" smtClean="0"/>
                        <a:t>local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image</a:t>
                      </a:r>
                      <a:endParaRPr lang="de-DE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feld 3"/>
          <p:cNvSpPr txBox="1"/>
          <p:nvPr/>
        </p:nvSpPr>
        <p:spPr>
          <a:xfrm>
            <a:off x="6955779" y="408415"/>
            <a:ext cx="4804421" cy="1077218"/>
          </a:xfrm>
          <a:prstGeom prst="rect">
            <a:avLst/>
          </a:prstGeom>
          <a:solidFill>
            <a:srgbClr val="FFFFCC"/>
          </a:solidFill>
        </p:spPr>
        <p:txBody>
          <a:bodyPr wrap="square" rtlCol="0">
            <a:spAutoFit/>
          </a:bodyPr>
          <a:lstStyle/>
          <a:p>
            <a:r>
              <a:rPr lang="de-DE" sz="1600" dirty="0" smtClean="0"/>
              <a:t>Sample </a:t>
            </a:r>
            <a:r>
              <a:rPr lang="de-DE" sz="1600" dirty="0" err="1" smtClean="0"/>
              <a:t>images</a:t>
            </a:r>
            <a:r>
              <a:rPr lang="de-DE" sz="1600" dirty="0" smtClean="0"/>
              <a:t>: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 err="1">
                <a:latin typeface="Source Code Pro" panose="020B0509030403020204" pitchFamily="49" charset="0"/>
              </a:rPr>
              <a:t>b</a:t>
            </a:r>
            <a:r>
              <a:rPr lang="de-DE" sz="1600" dirty="0" err="1" smtClean="0">
                <a:latin typeface="Source Code Pro" panose="020B0509030403020204" pitchFamily="49" charset="0"/>
              </a:rPr>
              <a:t>usybox</a:t>
            </a:r>
            <a:r>
              <a:rPr lang="de-DE" sz="1600" dirty="0" smtClean="0">
                <a:latin typeface="Source Code Pro" panose="020B0509030403020204" pitchFamily="49" charset="0"/>
              </a:rPr>
              <a:t>: </a:t>
            </a:r>
            <a:r>
              <a:rPr lang="de-DE" sz="1600" dirty="0" smtClean="0">
                <a:latin typeface="+mj-lt"/>
              </a:rPr>
              <a:t>Mini OS (2MB) </a:t>
            </a:r>
            <a:r>
              <a:rPr lang="de-DE" sz="1600" dirty="0" err="1" smtClean="0">
                <a:latin typeface="+mj-lt"/>
              </a:rPr>
              <a:t>for</a:t>
            </a:r>
            <a:r>
              <a:rPr lang="de-DE" sz="1600" dirty="0" smtClean="0">
                <a:latin typeface="+mj-lt"/>
              </a:rPr>
              <a:t> </a:t>
            </a:r>
            <a:r>
              <a:rPr lang="de-DE" sz="1600" dirty="0" err="1" smtClean="0">
                <a:latin typeface="+mj-lt"/>
              </a:rPr>
              <a:t>testing</a:t>
            </a:r>
            <a:r>
              <a:rPr lang="de-DE" sz="1600" dirty="0" smtClean="0">
                <a:latin typeface="+mj-lt"/>
              </a:rPr>
              <a:t> </a:t>
            </a:r>
            <a:r>
              <a:rPr lang="de-DE" sz="1600" dirty="0" err="1" smtClean="0">
                <a:latin typeface="+mj-lt"/>
              </a:rPr>
              <a:t>purposes</a:t>
            </a:r>
            <a:endParaRPr lang="de-DE" sz="1600" dirty="0" smtClean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 smtClean="0">
                <a:latin typeface="Source Code Pro" panose="020B0509030403020204" pitchFamily="49" charset="0"/>
              </a:rPr>
              <a:t>alpine: </a:t>
            </a:r>
            <a:r>
              <a:rPr lang="de-DE" sz="1600" dirty="0" smtClean="0">
                <a:latin typeface="+mj-lt"/>
              </a:rPr>
              <a:t>Mini OS (5MB) </a:t>
            </a:r>
            <a:r>
              <a:rPr lang="de-DE" sz="1600" dirty="0" err="1" smtClean="0">
                <a:latin typeface="+mj-lt"/>
              </a:rPr>
              <a:t>with</a:t>
            </a:r>
            <a:r>
              <a:rPr lang="de-DE" sz="1600" dirty="0" smtClean="0">
                <a:latin typeface="+mj-lt"/>
              </a:rPr>
              <a:t> </a:t>
            </a:r>
            <a:r>
              <a:rPr lang="de-DE" sz="1600" dirty="0" err="1" smtClean="0">
                <a:latin typeface="+mj-lt"/>
              </a:rPr>
              <a:t>package</a:t>
            </a:r>
            <a:r>
              <a:rPr lang="de-DE" sz="1600" dirty="0" smtClean="0">
                <a:latin typeface="+mj-lt"/>
              </a:rPr>
              <a:t> </a:t>
            </a:r>
            <a:r>
              <a:rPr lang="de-DE" sz="1600" dirty="0" err="1" smtClean="0">
                <a:latin typeface="+mj-lt"/>
              </a:rPr>
              <a:t>mgr</a:t>
            </a:r>
            <a:r>
              <a:rPr lang="de-DE" sz="1600" dirty="0" smtClean="0">
                <a:latin typeface="+mj-lt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600" dirty="0" err="1" smtClean="0">
                <a:latin typeface="Source Code Pro" panose="020B0509030403020204" pitchFamily="49" charset="0"/>
              </a:rPr>
              <a:t>ubuntu</a:t>
            </a:r>
            <a:r>
              <a:rPr lang="de-DE" sz="1600" dirty="0" smtClean="0">
                <a:latin typeface="Source Code Pro" panose="020B0509030403020204" pitchFamily="49" charset="0"/>
              </a:rPr>
              <a:t>: </a:t>
            </a:r>
            <a:r>
              <a:rPr lang="de-DE" sz="1600" dirty="0" smtClean="0">
                <a:latin typeface="+mj-lt"/>
              </a:rPr>
              <a:t>Maxi OS (188MB)</a:t>
            </a:r>
            <a:endParaRPr lang="de-DE" sz="1600" dirty="0">
              <a:latin typeface="+mj-lt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429090" y="6329291"/>
            <a:ext cx="9682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More </a:t>
            </a:r>
            <a:r>
              <a:rPr lang="de-DE" sz="1400" dirty="0" err="1" smtClean="0"/>
              <a:t>commands</a:t>
            </a:r>
            <a:r>
              <a:rPr lang="de-DE" sz="1400" dirty="0" smtClean="0"/>
              <a:t>: </a:t>
            </a:r>
            <a:r>
              <a:rPr lang="de-DE" sz="1400" dirty="0">
                <a:hlinkClick r:id="rId2"/>
              </a:rPr>
              <a:t>https://</a:t>
            </a:r>
            <a:r>
              <a:rPr lang="de-DE" sz="1400" dirty="0" smtClean="0">
                <a:hlinkClick r:id="rId2"/>
              </a:rPr>
              <a:t>coderwall.com/p/2es5jw/docker-cheat-sheet-with-examples</a:t>
            </a:r>
            <a:r>
              <a:rPr lang="de-DE" sz="1400" dirty="0" smtClean="0"/>
              <a:t>, </a:t>
            </a:r>
            <a:r>
              <a:rPr lang="de-DE" sz="1400" dirty="0">
                <a:hlinkClick r:id="rId3"/>
              </a:rPr>
              <a:t>https://</a:t>
            </a:r>
            <a:r>
              <a:rPr lang="de-DE" sz="1400" dirty="0" smtClean="0">
                <a:hlinkClick r:id="rId3"/>
              </a:rPr>
              <a:t>docs.docker.com/reference</a:t>
            </a:r>
            <a:r>
              <a:rPr lang="de-DE" sz="1400" dirty="0" smtClean="0"/>
              <a:t>   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4017325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Container Troubleshooting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16</a:t>
            </a:fld>
            <a:endParaRPr lang="de-DE"/>
          </a:p>
        </p:txBody>
      </p:sp>
      <p:graphicFrame>
        <p:nvGraphicFramePr>
          <p:cNvPr id="6" name="Inhaltsplatzhalter 5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92006490"/>
              </p:ext>
            </p:extLst>
          </p:nvPr>
        </p:nvGraphicFramePr>
        <p:xfrm>
          <a:off x="501228" y="1091525"/>
          <a:ext cx="11056364" cy="26416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146972"/>
                <a:gridCol w="6909392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Command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Action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inspect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&lt;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container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&gt;</a:t>
                      </a:r>
                      <a:endParaRPr lang="de-DE" sz="1600" dirty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Shows </a:t>
                      </a:r>
                      <a:r>
                        <a:rPr lang="de-DE" sz="1600" dirty="0" err="1" smtClean="0"/>
                        <a:t>container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metadata</a:t>
                      </a:r>
                      <a:r>
                        <a:rPr lang="de-DE" sz="1600" dirty="0" smtClean="0"/>
                        <a:t> (e.g. IP)</a:t>
                      </a:r>
                      <a:endParaRPr lang="de-DE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logs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&lt;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container</a:t>
                      </a:r>
                      <a:r>
                        <a:rPr lang="de-DE" sz="1600" smtClean="0">
                          <a:latin typeface="Source Code Pro" panose="020B0509030403020204" pitchFamily="49" charset="0"/>
                        </a:rPr>
                        <a:t>&gt;</a:t>
                      </a:r>
                      <a:endParaRPr lang="de-DE" sz="1600" dirty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Prints </a:t>
                      </a:r>
                      <a:r>
                        <a:rPr lang="de-DE" sz="1600" dirty="0" err="1" smtClean="0"/>
                        <a:t>container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syslog</a:t>
                      </a:r>
                      <a:endParaRPr lang="de-DE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top &lt;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container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&gt;</a:t>
                      </a:r>
                      <a:endParaRPr lang="de-DE" sz="1600" dirty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Prints all </a:t>
                      </a:r>
                      <a:r>
                        <a:rPr lang="de-DE" sz="1600" dirty="0" err="1" smtClean="0"/>
                        <a:t>running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processes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within</a:t>
                      </a:r>
                      <a:r>
                        <a:rPr lang="de-DE" sz="1600" baseline="0" dirty="0" smtClean="0"/>
                        <a:t> a </a:t>
                      </a:r>
                      <a:r>
                        <a:rPr lang="de-DE" sz="1600" baseline="0" dirty="0" err="1" smtClean="0"/>
                        <a:t>container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dirty="0" smtClean="0"/>
                        <a:t>(like 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ps</a:t>
                      </a:r>
                      <a:r>
                        <a:rPr lang="de-DE" sz="1600" baseline="0" dirty="0" smtClean="0">
                          <a:latin typeface="Source Code Pro" panose="020B0509030403020204" pitchFamily="49" charset="0"/>
                        </a:rPr>
                        <a:t> –a </a:t>
                      </a:r>
                      <a:r>
                        <a:rPr lang="de-DE" sz="1600" baseline="0" dirty="0" err="1" smtClean="0"/>
                        <a:t>within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the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container</a:t>
                      </a:r>
                      <a:r>
                        <a:rPr lang="de-DE" sz="1600" baseline="0" dirty="0" smtClean="0"/>
                        <a:t>)</a:t>
                      </a:r>
                      <a:endParaRPr lang="de-DE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exec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–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ti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&lt;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container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&gt; /bin/sh </a:t>
                      </a:r>
                      <a:endParaRPr lang="de-DE" sz="1600" dirty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Connect</a:t>
                      </a:r>
                      <a:r>
                        <a:rPr lang="de-DE" sz="1600" baseline="0" dirty="0" smtClean="0"/>
                        <a:t> terminal </a:t>
                      </a:r>
                      <a:r>
                        <a:rPr lang="de-DE" sz="1600" baseline="0" dirty="0" err="1" smtClean="0"/>
                        <a:t>to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running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container</a:t>
                      </a:r>
                      <a:endParaRPr lang="de-DE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dirty="0" err="1" smtClean="0">
                          <a:latin typeface="Source Code Pro" panose="020B0509030403020204" pitchFamily="49" charset="0"/>
                        </a:rPr>
                        <a:t>stats</a:t>
                      </a:r>
                      <a:endParaRPr lang="de-DE" sz="1600" dirty="0" smtClean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Shows </a:t>
                      </a:r>
                      <a:r>
                        <a:rPr lang="de-DE" sz="1600" dirty="0" err="1" smtClean="0"/>
                        <a:t>container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runtime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statistics</a:t>
                      </a:r>
                      <a:r>
                        <a:rPr lang="de-DE" sz="1600" baseline="0" dirty="0" smtClean="0"/>
                        <a:t> (e.g. CPU </a:t>
                      </a:r>
                      <a:r>
                        <a:rPr lang="de-DE" sz="1600" baseline="0" dirty="0" err="1" smtClean="0"/>
                        <a:t>usage</a:t>
                      </a:r>
                      <a:r>
                        <a:rPr lang="de-DE" sz="1600" baseline="0" dirty="0" smtClean="0"/>
                        <a:t>, IO </a:t>
                      </a:r>
                      <a:r>
                        <a:rPr lang="de-DE" sz="1600" baseline="0" dirty="0" err="1" smtClean="0"/>
                        <a:t>intensity</a:t>
                      </a:r>
                      <a:r>
                        <a:rPr lang="de-DE" sz="1600" baseline="0" dirty="0" smtClean="0"/>
                        <a:t>, …)</a:t>
                      </a:r>
                      <a:endParaRPr lang="de-DE" sz="1600" dirty="0" smtClean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3085" y="3865518"/>
            <a:ext cx="5469854" cy="2677761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5616" y="3865518"/>
            <a:ext cx="1120237" cy="403895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501228" y="3865518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Ultima </a:t>
            </a:r>
            <a:r>
              <a:rPr lang="de-DE" dirty="0" err="1" smtClean="0"/>
              <a:t>ratio</a:t>
            </a:r>
            <a:r>
              <a:rPr lang="de-DE" dirty="0" smtClean="0"/>
              <a:t>: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45230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17</a:t>
            </a:fld>
            <a:endParaRPr lang="de-DE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Writing </a:t>
            </a:r>
            <a:r>
              <a:rPr lang="de-DE" dirty="0" err="1" smtClean="0"/>
              <a:t>Dockerfiles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9478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 </a:t>
            </a:r>
            <a:r>
              <a:rPr lang="de-DE" dirty="0" err="1" smtClean="0"/>
              <a:t>Dockerfile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/>
              <a:t>B</a:t>
            </a:r>
            <a:r>
              <a:rPr lang="de-DE" dirty="0" err="1" smtClean="0"/>
              <a:t>uild</a:t>
            </a:r>
            <a:r>
              <a:rPr lang="de-DE" dirty="0" smtClean="0"/>
              <a:t> an Image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18</a:t>
            </a:fld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2668842" y="1698182"/>
            <a:ext cx="6533322" cy="230832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de-DE" dirty="0">
                <a:latin typeface="Source Code Pro" panose="020B0509030403020204" pitchFamily="49" charset="0"/>
              </a:rPr>
              <a:t>FROM </a:t>
            </a:r>
            <a:r>
              <a:rPr lang="de-DE" dirty="0" err="1">
                <a:latin typeface="Source Code Pro" panose="020B0509030403020204" pitchFamily="49" charset="0"/>
              </a:rPr>
              <a:t>ubuntu</a:t>
            </a:r>
            <a:endParaRPr lang="de-DE" dirty="0">
              <a:latin typeface="Source Code Pro" panose="020B0509030403020204" pitchFamily="49" charset="0"/>
            </a:endParaRPr>
          </a:p>
          <a:p>
            <a:r>
              <a:rPr lang="de-DE" dirty="0">
                <a:latin typeface="Source Code Pro" panose="020B0509030403020204" pitchFamily="49" charset="0"/>
              </a:rPr>
              <a:t>MAINTAINER Josef Adersberger, jad@qaware.de </a:t>
            </a:r>
          </a:p>
          <a:p>
            <a:r>
              <a:rPr lang="de-DE" dirty="0">
                <a:latin typeface="Source Code Pro" panose="020B0509030403020204" pitchFamily="49" charset="0"/>
              </a:rPr>
              <a:t>RUN </a:t>
            </a:r>
            <a:r>
              <a:rPr lang="de-DE" dirty="0" err="1">
                <a:latin typeface="Source Code Pro" panose="020B0509030403020204" pitchFamily="49" charset="0"/>
              </a:rPr>
              <a:t>apt-get</a:t>
            </a:r>
            <a:r>
              <a:rPr lang="de-DE" dirty="0">
                <a:latin typeface="Source Code Pro" panose="020B0509030403020204" pitchFamily="49" charset="0"/>
              </a:rPr>
              <a:t> update </a:t>
            </a:r>
          </a:p>
          <a:p>
            <a:r>
              <a:rPr lang="de-DE" dirty="0">
                <a:latin typeface="Source Code Pro" panose="020B0509030403020204" pitchFamily="49" charset="0"/>
              </a:rPr>
              <a:t>RUN </a:t>
            </a:r>
            <a:r>
              <a:rPr lang="de-DE" dirty="0" err="1">
                <a:latin typeface="Source Code Pro" panose="020B0509030403020204" pitchFamily="49" charset="0"/>
              </a:rPr>
              <a:t>apt-get</a:t>
            </a:r>
            <a:r>
              <a:rPr lang="de-DE" dirty="0">
                <a:latin typeface="Source Code Pro" panose="020B0509030403020204" pitchFamily="49" charset="0"/>
              </a:rPr>
              <a:t> --</a:t>
            </a:r>
            <a:r>
              <a:rPr lang="de-DE" dirty="0" err="1">
                <a:latin typeface="Source Code Pro" panose="020B0509030403020204" pitchFamily="49" charset="0"/>
              </a:rPr>
              <a:t>assume-yes</a:t>
            </a:r>
            <a:r>
              <a:rPr lang="de-DE" dirty="0">
                <a:latin typeface="Source Code Pro" panose="020B0509030403020204" pitchFamily="49" charset="0"/>
              </a:rPr>
              <a:t> </a:t>
            </a:r>
            <a:r>
              <a:rPr lang="de-DE" dirty="0" err="1">
                <a:latin typeface="Source Code Pro" panose="020B0509030403020204" pitchFamily="49" charset="0"/>
              </a:rPr>
              <a:t>install</a:t>
            </a:r>
            <a:r>
              <a:rPr lang="de-DE" dirty="0">
                <a:latin typeface="Source Code Pro" panose="020B0509030403020204" pitchFamily="49" charset="0"/>
              </a:rPr>
              <a:t> </a:t>
            </a:r>
            <a:r>
              <a:rPr lang="de-DE" dirty="0" err="1">
                <a:latin typeface="Source Code Pro" panose="020B0509030403020204" pitchFamily="49" charset="0"/>
              </a:rPr>
              <a:t>nginx</a:t>
            </a:r>
            <a:endParaRPr lang="de-DE" dirty="0">
              <a:latin typeface="Source Code Pro" panose="020B0509030403020204" pitchFamily="49" charset="0"/>
            </a:endParaRPr>
          </a:p>
          <a:p>
            <a:r>
              <a:rPr lang="de-DE" dirty="0">
                <a:latin typeface="Source Code Pro" panose="020B0509030403020204" pitchFamily="49" charset="0"/>
              </a:rPr>
              <a:t>ADD https</a:t>
            </a:r>
            <a:r>
              <a:rPr lang="de-DE" dirty="0" smtClean="0">
                <a:latin typeface="Source Code Pro" panose="020B0509030403020204" pitchFamily="49" charset="0"/>
              </a:rPr>
              <a:t>://provisoning.server.de/nginx.conf </a:t>
            </a:r>
            <a:r>
              <a:rPr lang="de-DE" dirty="0">
                <a:latin typeface="Source Code Pro" panose="020B0509030403020204" pitchFamily="49" charset="0"/>
              </a:rPr>
              <a:t>/</a:t>
            </a:r>
            <a:r>
              <a:rPr lang="de-DE" dirty="0" err="1">
                <a:latin typeface="Source Code Pro" panose="020B0509030403020204" pitchFamily="49" charset="0"/>
              </a:rPr>
              <a:t>etc</a:t>
            </a:r>
            <a:r>
              <a:rPr lang="de-DE" dirty="0">
                <a:latin typeface="Source Code Pro" panose="020B0509030403020204" pitchFamily="49" charset="0"/>
              </a:rPr>
              <a:t>/</a:t>
            </a:r>
            <a:r>
              <a:rPr lang="de-DE" dirty="0" err="1">
                <a:latin typeface="Source Code Pro" panose="020B0509030403020204" pitchFamily="49" charset="0"/>
              </a:rPr>
              <a:t>nginx</a:t>
            </a:r>
            <a:r>
              <a:rPr lang="de-DE" dirty="0">
                <a:latin typeface="Source Code Pro" panose="020B0509030403020204" pitchFamily="49" charset="0"/>
              </a:rPr>
              <a:t>/</a:t>
            </a:r>
            <a:r>
              <a:rPr lang="de-DE" dirty="0" err="1">
                <a:latin typeface="Source Code Pro" panose="020B0509030403020204" pitchFamily="49" charset="0"/>
              </a:rPr>
              <a:t>nginx.conf</a:t>
            </a:r>
            <a:endParaRPr lang="de-DE" dirty="0">
              <a:latin typeface="Source Code Pro" panose="020B0509030403020204" pitchFamily="49" charset="0"/>
            </a:endParaRPr>
          </a:p>
          <a:p>
            <a:r>
              <a:rPr lang="de-DE" dirty="0">
                <a:latin typeface="Source Code Pro" panose="020B0509030403020204" pitchFamily="49" charset="0"/>
              </a:rPr>
              <a:t>ENTRYPOINT </a:t>
            </a:r>
            <a:r>
              <a:rPr lang="de-DE" dirty="0" smtClean="0">
                <a:latin typeface="Source Code Pro" panose="020B0509030403020204" pitchFamily="49" charset="0"/>
              </a:rPr>
              <a:t>[</a:t>
            </a:r>
            <a:r>
              <a:rPr lang="de-DE" dirty="0" err="1" smtClean="0">
                <a:latin typeface="Source Code Pro" panose="020B0509030403020204" pitchFamily="49" charset="0"/>
              </a:rPr>
              <a:t>nginx</a:t>
            </a:r>
            <a:r>
              <a:rPr lang="de-DE" dirty="0" smtClean="0">
                <a:latin typeface="Source Code Pro" panose="020B0509030403020204" pitchFamily="49" charset="0"/>
              </a:rPr>
              <a:t>]</a:t>
            </a:r>
            <a:endParaRPr lang="de-DE" dirty="0">
              <a:latin typeface="Source Code Pro" panose="020B0509030403020204" pitchFamily="49" charset="0"/>
            </a:endParaRPr>
          </a:p>
          <a:p>
            <a:r>
              <a:rPr lang="de-DE" dirty="0">
                <a:latin typeface="Source Code Pro" panose="020B0509030403020204" pitchFamily="49" charset="0"/>
              </a:rPr>
              <a:t>EXPOSE 80</a:t>
            </a:r>
          </a:p>
        </p:txBody>
      </p:sp>
      <p:sp>
        <p:nvSpPr>
          <p:cNvPr id="7" name="Rechteck 6"/>
          <p:cNvSpPr/>
          <p:nvPr/>
        </p:nvSpPr>
        <p:spPr>
          <a:xfrm>
            <a:off x="2668842" y="4179564"/>
            <a:ext cx="6533322" cy="369332"/>
          </a:xfrm>
          <a:prstGeom prst="rect">
            <a:avLst/>
          </a:prstGeom>
          <a:solidFill>
            <a:srgbClr val="FFFFCC"/>
          </a:solidFill>
        </p:spPr>
        <p:txBody>
          <a:bodyPr wrap="square">
            <a:spAutoFit/>
          </a:bodyPr>
          <a:lstStyle/>
          <a:p>
            <a:r>
              <a:rPr lang="de-DE" dirty="0" err="1">
                <a:latin typeface="Source Code Pro" panose="020B0509030403020204" pitchFamily="49" charset="0"/>
              </a:rPr>
              <a:t>docker</a:t>
            </a:r>
            <a:r>
              <a:rPr lang="de-DE" dirty="0">
                <a:latin typeface="Source Code Pro" panose="020B0509030403020204" pitchFamily="49" charset="0"/>
              </a:rPr>
              <a:t> </a:t>
            </a:r>
            <a:r>
              <a:rPr lang="de-DE" dirty="0" err="1">
                <a:latin typeface="Source Code Pro" panose="020B0509030403020204" pitchFamily="49" charset="0"/>
              </a:rPr>
              <a:t>build</a:t>
            </a:r>
            <a:r>
              <a:rPr lang="de-DE" dirty="0">
                <a:latin typeface="Source Code Pro" panose="020B0509030403020204" pitchFamily="49" charset="0"/>
              </a:rPr>
              <a:t> –t &lt;</a:t>
            </a:r>
            <a:r>
              <a:rPr lang="de-DE" dirty="0" err="1">
                <a:latin typeface="Source Code Pro" panose="020B0509030403020204" pitchFamily="49" charset="0"/>
              </a:rPr>
              <a:t>ziel_image_name</a:t>
            </a:r>
            <a:r>
              <a:rPr lang="de-DE" dirty="0">
                <a:latin typeface="Source Code Pro" panose="020B0509030403020204" pitchFamily="49" charset="0"/>
              </a:rPr>
              <a:t>&gt; &lt;</a:t>
            </a:r>
            <a:r>
              <a:rPr lang="de-DE" dirty="0" err="1">
                <a:latin typeface="Source Code Pro" panose="020B0509030403020204" pitchFamily="49" charset="0"/>
              </a:rPr>
              <a:t>Dockerfile</a:t>
            </a:r>
            <a:r>
              <a:rPr lang="de-DE" dirty="0">
                <a:latin typeface="Source Code Pro" panose="020B05090304030202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068919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Dockerfile</a:t>
            </a:r>
            <a:r>
              <a:rPr lang="de-DE" dirty="0" smtClean="0"/>
              <a:t> </a:t>
            </a:r>
            <a:r>
              <a:rPr lang="de-DE" dirty="0" err="1" smtClean="0"/>
              <a:t>Commands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19</a:t>
            </a:fld>
            <a:endParaRPr lang="de-DE"/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8866274"/>
              </p:ext>
            </p:extLst>
          </p:nvPr>
        </p:nvGraphicFramePr>
        <p:xfrm>
          <a:off x="485640" y="968471"/>
          <a:ext cx="11071952" cy="49987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193994"/>
                <a:gridCol w="7877958"/>
              </a:tblGrid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Element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err="1" smtClean="0"/>
                        <a:t>Meaning</a:t>
                      </a:r>
                      <a:endParaRPr lang="de-DE" sz="16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FROM &lt;image-name&gt;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Sets </a:t>
                      </a:r>
                      <a:r>
                        <a:rPr lang="de-DE" sz="1600" dirty="0" err="1" smtClean="0"/>
                        <a:t>to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base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image</a:t>
                      </a:r>
                      <a:r>
                        <a:rPr lang="de-DE" sz="1600" dirty="0" smtClean="0"/>
                        <a:t> (</a:t>
                      </a:r>
                      <a:r>
                        <a:rPr lang="de-DE" sz="1600" dirty="0" err="1" smtClean="0"/>
                        <a:t>where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the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new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image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is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derived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from</a:t>
                      </a:r>
                      <a:r>
                        <a:rPr lang="de-DE" sz="1600" baseline="0" dirty="0" smtClean="0"/>
                        <a:t>)</a:t>
                      </a:r>
                      <a:endParaRPr lang="de-DE" sz="16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MAINTAINER &lt;</a:t>
                      </a:r>
                      <a:r>
                        <a:rPr lang="de-DE" sz="1600" dirty="0" err="1" smtClean="0"/>
                        <a:t>author</a:t>
                      </a:r>
                      <a:r>
                        <a:rPr lang="de-DE" sz="1600" dirty="0" smtClean="0"/>
                        <a:t>&gt;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err="1" smtClean="0"/>
                        <a:t>Document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author</a:t>
                      </a:r>
                      <a:r>
                        <a:rPr lang="de-DE" sz="1600" baseline="0" dirty="0" smtClean="0"/>
                        <a:t> </a:t>
                      </a:r>
                      <a:endParaRPr lang="de-DE" sz="16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RUN &lt;</a:t>
                      </a:r>
                      <a:r>
                        <a:rPr lang="de-DE" sz="1600" dirty="0" err="1" smtClean="0"/>
                        <a:t>command</a:t>
                      </a:r>
                      <a:r>
                        <a:rPr lang="de-DE" sz="1600" dirty="0" smtClean="0"/>
                        <a:t>&gt;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Execute a </a:t>
                      </a:r>
                      <a:r>
                        <a:rPr lang="de-DE" sz="1600" dirty="0" err="1" smtClean="0"/>
                        <a:t>shell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command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and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commit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the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result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as</a:t>
                      </a:r>
                      <a:r>
                        <a:rPr lang="de-DE" sz="1600" baseline="0" dirty="0" smtClean="0"/>
                        <a:t> a </a:t>
                      </a:r>
                      <a:r>
                        <a:rPr lang="de-DE" sz="1600" baseline="0" dirty="0" err="1" smtClean="0"/>
                        <a:t>new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image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layer</a:t>
                      </a:r>
                      <a:r>
                        <a:rPr lang="de-DE" sz="1600" baseline="0" dirty="0" smtClean="0"/>
                        <a:t> (!)</a:t>
                      </a:r>
                      <a:endParaRPr lang="de-DE" sz="16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ADD &lt;</a:t>
                      </a:r>
                      <a:r>
                        <a:rPr lang="de-DE" sz="1600" dirty="0" err="1" smtClean="0"/>
                        <a:t>src</a:t>
                      </a:r>
                      <a:r>
                        <a:rPr lang="de-DE" sz="1600" dirty="0" smtClean="0"/>
                        <a:t>&gt; &lt;</a:t>
                      </a:r>
                      <a:r>
                        <a:rPr lang="de-DE" sz="1600" dirty="0" err="1" smtClean="0"/>
                        <a:t>dest</a:t>
                      </a:r>
                      <a:r>
                        <a:rPr lang="de-DE" sz="1600" dirty="0" smtClean="0"/>
                        <a:t>&gt;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err="1" smtClean="0"/>
                        <a:t>Copy</a:t>
                      </a:r>
                      <a:r>
                        <a:rPr lang="de-DE" sz="1600" dirty="0" smtClean="0"/>
                        <a:t> a </a:t>
                      </a:r>
                      <a:r>
                        <a:rPr lang="de-DE" sz="1600" dirty="0" err="1" smtClean="0"/>
                        <a:t>file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into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the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containers</a:t>
                      </a:r>
                      <a:r>
                        <a:rPr lang="de-DE" sz="1600" dirty="0" smtClean="0"/>
                        <a:t>. &lt;</a:t>
                      </a:r>
                      <a:r>
                        <a:rPr lang="de-DE" sz="1600" dirty="0" err="1" smtClean="0"/>
                        <a:t>src</a:t>
                      </a:r>
                      <a:r>
                        <a:rPr lang="de-DE" sz="1600" dirty="0" smtClean="0"/>
                        <a:t>&gt; </a:t>
                      </a:r>
                      <a:r>
                        <a:rPr lang="de-DE" sz="1600" dirty="0" err="1" smtClean="0"/>
                        <a:t>can</a:t>
                      </a:r>
                      <a:r>
                        <a:rPr lang="de-DE" sz="1600" dirty="0" smtClean="0"/>
                        <a:t> also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be</a:t>
                      </a:r>
                      <a:r>
                        <a:rPr lang="de-DE" sz="1600" baseline="0" dirty="0" smtClean="0"/>
                        <a:t> an URL. </a:t>
                      </a:r>
                      <a:r>
                        <a:rPr lang="de-DE" sz="1600" baseline="0" dirty="0" err="1" smtClean="0"/>
                        <a:t>If</a:t>
                      </a:r>
                      <a:r>
                        <a:rPr lang="de-DE" sz="1600" baseline="0" dirty="0" smtClean="0"/>
                        <a:t> &lt;</a:t>
                      </a:r>
                      <a:r>
                        <a:rPr lang="de-DE" sz="1600" baseline="0" dirty="0" err="1" smtClean="0"/>
                        <a:t>src</a:t>
                      </a:r>
                      <a:r>
                        <a:rPr lang="de-DE" sz="1600" baseline="0" dirty="0" smtClean="0"/>
                        <a:t>&gt; </a:t>
                      </a:r>
                      <a:r>
                        <a:rPr lang="de-DE" sz="1600" baseline="0" dirty="0" err="1" smtClean="0"/>
                        <a:t>refers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to</a:t>
                      </a:r>
                      <a:r>
                        <a:rPr lang="de-DE" sz="1600" baseline="0" dirty="0" smtClean="0"/>
                        <a:t> a TAR-file, </a:t>
                      </a:r>
                      <a:r>
                        <a:rPr lang="de-DE" sz="1600" baseline="0" dirty="0" err="1" smtClean="0"/>
                        <a:t>then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this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file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automatically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gets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un-tared</a:t>
                      </a:r>
                      <a:r>
                        <a:rPr lang="de-DE" sz="1600" baseline="0" dirty="0" smtClean="0"/>
                        <a:t>.</a:t>
                      </a:r>
                      <a:endParaRPr lang="de-DE" sz="1600" dirty="0" smtClean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VOLUME &lt;container-dir&gt; &lt;host-dir&gt;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Mounts a host </a:t>
                      </a:r>
                      <a:r>
                        <a:rPr lang="de-DE" sz="1600" dirty="0" err="1" smtClean="0"/>
                        <a:t>directory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into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the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container</a:t>
                      </a:r>
                      <a:r>
                        <a:rPr lang="de-DE" sz="1600" dirty="0" smtClean="0"/>
                        <a:t>.</a:t>
                      </a:r>
                      <a:endParaRPr lang="de-DE" sz="16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ENV &lt;</a:t>
                      </a:r>
                      <a:r>
                        <a:rPr lang="de-DE" sz="1600" dirty="0" err="1" smtClean="0"/>
                        <a:t>key</a:t>
                      </a:r>
                      <a:r>
                        <a:rPr lang="de-DE" sz="1600" dirty="0" smtClean="0"/>
                        <a:t>&gt;</a:t>
                      </a:r>
                      <a:r>
                        <a:rPr lang="de-DE" sz="1600" baseline="0" dirty="0" smtClean="0"/>
                        <a:t> &lt;</a:t>
                      </a:r>
                      <a:r>
                        <a:rPr lang="de-DE" sz="1600" baseline="0" dirty="0" err="1" smtClean="0"/>
                        <a:t>value</a:t>
                      </a:r>
                      <a:r>
                        <a:rPr lang="de-DE" sz="1600" baseline="0" dirty="0" smtClean="0"/>
                        <a:t>&gt;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Sets an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environment</a:t>
                      </a:r>
                      <a:r>
                        <a:rPr lang="de-DE" sz="1600" baseline="0" dirty="0" smtClean="0"/>
                        <a:t> variable. This </a:t>
                      </a:r>
                      <a:r>
                        <a:rPr lang="de-DE" sz="1600" baseline="0" dirty="0" err="1" smtClean="0"/>
                        <a:t>environment</a:t>
                      </a:r>
                      <a:r>
                        <a:rPr lang="de-DE" sz="1600" baseline="0" dirty="0" smtClean="0"/>
                        <a:t> variable </a:t>
                      </a:r>
                      <a:r>
                        <a:rPr lang="de-DE" sz="1600" baseline="0" dirty="0" err="1" smtClean="0"/>
                        <a:t>can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be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overwritten</a:t>
                      </a:r>
                      <a:r>
                        <a:rPr lang="de-DE" sz="1600" baseline="0" dirty="0" smtClean="0"/>
                        <a:t> at </a:t>
                      </a:r>
                      <a:r>
                        <a:rPr lang="de-DE" sz="1600" baseline="0" dirty="0" err="1" smtClean="0"/>
                        <a:t>container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start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with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the</a:t>
                      </a:r>
                      <a:r>
                        <a:rPr lang="de-DE" sz="1600" baseline="0" dirty="0" smtClean="0"/>
                        <a:t> –e </a:t>
                      </a:r>
                      <a:r>
                        <a:rPr lang="de-DE" sz="1600" baseline="0" dirty="0" err="1" smtClean="0"/>
                        <a:t>command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line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parameter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of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baseline="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baseline="0" dirty="0" err="1" smtClean="0">
                          <a:latin typeface="Source Code Pro" panose="020B0509030403020204" pitchFamily="49" charset="0"/>
                        </a:rPr>
                        <a:t>run</a:t>
                      </a:r>
                      <a:r>
                        <a:rPr lang="de-DE" sz="1600" baseline="0" dirty="0" smtClean="0"/>
                        <a:t>.</a:t>
                      </a:r>
                      <a:endParaRPr lang="de-DE" sz="16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ENTRYPOINT &lt;</a:t>
                      </a:r>
                      <a:r>
                        <a:rPr lang="de-DE" sz="1600" dirty="0" err="1" smtClean="0"/>
                        <a:t>command</a:t>
                      </a:r>
                      <a:r>
                        <a:rPr lang="de-DE" sz="1600" dirty="0" smtClean="0"/>
                        <a:t>&gt;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The </a:t>
                      </a:r>
                      <a:r>
                        <a:rPr lang="de-DE" sz="1600" dirty="0" err="1" smtClean="0"/>
                        <a:t>process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to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be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started</a:t>
                      </a:r>
                      <a:r>
                        <a:rPr lang="de-DE" sz="1600" baseline="0" dirty="0" smtClean="0"/>
                        <a:t> at </a:t>
                      </a:r>
                      <a:r>
                        <a:rPr lang="de-DE" sz="1600" baseline="0" dirty="0" err="1" smtClean="0"/>
                        <a:t>container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startup</a:t>
                      </a:r>
                      <a:endParaRPr lang="de-DE" sz="16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CMD &lt;</a:t>
                      </a:r>
                      <a:r>
                        <a:rPr lang="de-DE" sz="1600" dirty="0" err="1" smtClean="0"/>
                        <a:t>command</a:t>
                      </a:r>
                      <a:r>
                        <a:rPr lang="de-DE" sz="1600" dirty="0" smtClean="0"/>
                        <a:t>&gt;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Parameters </a:t>
                      </a:r>
                      <a:r>
                        <a:rPr lang="de-DE" sz="1600" dirty="0" err="1" smtClean="0"/>
                        <a:t>to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the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entrypoint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process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if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no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parameters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are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passed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with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>
                          <a:latin typeface="Source Code Pro" panose="020B0509030403020204" pitchFamily="49" charset="0"/>
                        </a:rPr>
                        <a:t>docker</a:t>
                      </a:r>
                      <a:r>
                        <a:rPr lang="de-DE" sz="1600" baseline="0" dirty="0" smtClean="0">
                          <a:latin typeface="Source Code Pro" panose="020B0509030403020204" pitchFamily="49" charset="0"/>
                        </a:rPr>
                        <a:t> </a:t>
                      </a:r>
                      <a:r>
                        <a:rPr lang="de-DE" sz="1600" baseline="0" dirty="0" err="1" smtClean="0">
                          <a:latin typeface="Source Code Pro" panose="020B0509030403020204" pitchFamily="49" charset="0"/>
                        </a:rPr>
                        <a:t>run</a:t>
                      </a:r>
                      <a:endParaRPr lang="de-DE" sz="1600" dirty="0">
                        <a:latin typeface="Source Code Pro" panose="020B0509030403020204" pitchFamily="49" charset="0"/>
                      </a:endParaRPr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WORKDIR &lt;dir&gt;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Sets </a:t>
                      </a:r>
                      <a:r>
                        <a:rPr lang="de-DE" sz="1600" dirty="0" err="1" smtClean="0"/>
                        <a:t>the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working</a:t>
                      </a:r>
                      <a:r>
                        <a:rPr lang="de-DE" sz="1600" dirty="0" smtClean="0"/>
                        <a:t> dir </a:t>
                      </a:r>
                      <a:r>
                        <a:rPr lang="de-DE" sz="1600" dirty="0" err="1" smtClean="0"/>
                        <a:t>for</a:t>
                      </a:r>
                      <a:r>
                        <a:rPr lang="de-DE" sz="1600" dirty="0" smtClean="0"/>
                        <a:t> all </a:t>
                      </a:r>
                      <a:r>
                        <a:rPr lang="de-DE" sz="1600" dirty="0" err="1" smtClean="0"/>
                        <a:t>following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commands</a:t>
                      </a:r>
                      <a:endParaRPr lang="de-DE" sz="16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EXPOSE &lt;</a:t>
                      </a:r>
                      <a:r>
                        <a:rPr lang="de-DE" sz="1600" dirty="0" err="1" smtClean="0"/>
                        <a:t>port</a:t>
                      </a:r>
                      <a:r>
                        <a:rPr lang="de-DE" sz="1600" dirty="0" smtClean="0"/>
                        <a:t>&gt; 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err="1" smtClean="0"/>
                        <a:t>Informs</a:t>
                      </a:r>
                      <a:r>
                        <a:rPr lang="de-DE" sz="1600" baseline="0" dirty="0" smtClean="0"/>
                        <a:t> Docker </a:t>
                      </a:r>
                      <a:r>
                        <a:rPr lang="de-DE" sz="1600" baseline="0" dirty="0" err="1" smtClean="0"/>
                        <a:t>that</a:t>
                      </a:r>
                      <a:r>
                        <a:rPr lang="de-DE" sz="1600" baseline="0" dirty="0" smtClean="0"/>
                        <a:t> a </a:t>
                      </a:r>
                      <a:r>
                        <a:rPr lang="de-DE" sz="1600" baseline="0" dirty="0" err="1" smtClean="0"/>
                        <a:t>container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listens</a:t>
                      </a:r>
                      <a:r>
                        <a:rPr lang="de-DE" sz="1600" baseline="0" dirty="0" smtClean="0"/>
                        <a:t> on a </a:t>
                      </a:r>
                      <a:r>
                        <a:rPr lang="de-DE" sz="1600" baseline="0" dirty="0" err="1" smtClean="0"/>
                        <a:t>specific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port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and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this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port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should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be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exposed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to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other</a:t>
                      </a:r>
                      <a:r>
                        <a:rPr lang="de-DE" sz="1600" baseline="0" dirty="0" smtClean="0"/>
                        <a:t> </a:t>
                      </a:r>
                      <a:r>
                        <a:rPr lang="de-DE" sz="1600" baseline="0" dirty="0" err="1" smtClean="0"/>
                        <a:t>containers</a:t>
                      </a:r>
                      <a:endParaRPr lang="de-DE" sz="1600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USER &lt;</a:t>
                      </a:r>
                      <a:r>
                        <a:rPr lang="de-DE" sz="1600" dirty="0" err="1" smtClean="0"/>
                        <a:t>name</a:t>
                      </a:r>
                      <a:r>
                        <a:rPr lang="de-DE" sz="1600" dirty="0" smtClean="0"/>
                        <a:t>&gt;</a:t>
                      </a:r>
                      <a:endParaRPr lang="de-DE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 smtClean="0"/>
                        <a:t>Sets </a:t>
                      </a:r>
                      <a:r>
                        <a:rPr lang="de-DE" sz="1600" dirty="0" err="1" smtClean="0"/>
                        <a:t>the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user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for</a:t>
                      </a:r>
                      <a:r>
                        <a:rPr lang="de-DE" sz="1600" dirty="0" smtClean="0"/>
                        <a:t> all </a:t>
                      </a:r>
                      <a:r>
                        <a:rPr lang="de-DE" sz="1600" dirty="0" err="1" smtClean="0"/>
                        <a:t>container</a:t>
                      </a:r>
                      <a:r>
                        <a:rPr lang="de-DE" sz="1600" dirty="0" smtClean="0"/>
                        <a:t> </a:t>
                      </a:r>
                      <a:r>
                        <a:rPr lang="de-DE" sz="1600" dirty="0" err="1" smtClean="0"/>
                        <a:t>commands</a:t>
                      </a:r>
                      <a:endParaRPr lang="de-DE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Rechteck 5"/>
          <p:cNvSpPr/>
          <p:nvPr/>
        </p:nvSpPr>
        <p:spPr>
          <a:xfrm>
            <a:off x="415972" y="6180345"/>
            <a:ext cx="444038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 err="1" smtClean="0"/>
              <a:t>see</a:t>
            </a:r>
            <a:r>
              <a:rPr lang="de-DE" sz="1400" dirty="0" smtClean="0"/>
              <a:t>: </a:t>
            </a:r>
            <a:r>
              <a:rPr lang="de-DE" sz="1400" dirty="0" smtClean="0">
                <a:hlinkClick r:id="rId3"/>
              </a:rPr>
              <a:t>http</a:t>
            </a:r>
            <a:r>
              <a:rPr lang="de-DE" sz="1400" dirty="0">
                <a:hlinkClick r:id="rId3"/>
              </a:rPr>
              <a:t>://</a:t>
            </a:r>
            <a:r>
              <a:rPr lang="de-DE" sz="1400" dirty="0" smtClean="0">
                <a:hlinkClick r:id="rId3"/>
              </a:rPr>
              <a:t>docs.docker.com/engine/reference/builder</a:t>
            </a:r>
            <a:r>
              <a:rPr lang="de-DE" sz="1400" dirty="0"/>
              <a:t> </a:t>
            </a:r>
            <a:r>
              <a:rPr lang="de-DE" sz="1400" dirty="0" smtClean="0"/>
              <a:t> 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010775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>
            <a:off x="0" y="0"/>
            <a:ext cx="12192000" cy="690840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</a:t>
            </a:fld>
            <a:endParaRPr lang="de-DE"/>
          </a:p>
        </p:txBody>
      </p:sp>
      <p:grpSp>
        <p:nvGrpSpPr>
          <p:cNvPr id="30" name="Group 29"/>
          <p:cNvGrpSpPr/>
          <p:nvPr/>
        </p:nvGrpSpPr>
        <p:grpSpPr>
          <a:xfrm>
            <a:off x="4269207" y="1885448"/>
            <a:ext cx="3315783" cy="2849527"/>
            <a:chOff x="3127547" y="2766787"/>
            <a:chExt cx="3315783" cy="2849527"/>
          </a:xfrm>
        </p:grpSpPr>
        <p:sp>
          <p:nvSpPr>
            <p:cNvPr id="8" name="Rounded Rectangle 7"/>
            <p:cNvSpPr/>
            <p:nvPr/>
          </p:nvSpPr>
          <p:spPr>
            <a:xfrm>
              <a:off x="3127547" y="2766787"/>
              <a:ext cx="3315783" cy="2849527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/>
            <a:srcRect l="7002" t="35852" r="8967" b="38960"/>
            <a:stretch/>
          </p:blipFill>
          <p:spPr>
            <a:xfrm>
              <a:off x="3456367" y="3140067"/>
              <a:ext cx="2647536" cy="793568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3302632" y="2795031"/>
              <a:ext cx="30556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(2) </a:t>
              </a:r>
              <a:r>
                <a:rPr lang="en-US" sz="2400" b="1" dirty="0" smtClean="0"/>
                <a:t>Containerization</a:t>
              </a:r>
              <a:endParaRPr lang="en-US" sz="2400" b="1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4686361" y="3088316"/>
            <a:ext cx="2552720" cy="1531088"/>
            <a:chOff x="3558884" y="4000164"/>
            <a:chExt cx="2552720" cy="1531088"/>
          </a:xfrm>
        </p:grpSpPr>
        <p:sp>
          <p:nvSpPr>
            <p:cNvPr id="5" name="Rounded Rectangle 4"/>
            <p:cNvSpPr/>
            <p:nvPr/>
          </p:nvSpPr>
          <p:spPr>
            <a:xfrm>
              <a:off x="3570571" y="4000164"/>
              <a:ext cx="2477238" cy="1531088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 smtClean="0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34366" y="4523646"/>
              <a:ext cx="2477238" cy="778561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558884" y="4013444"/>
              <a:ext cx="252986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(1) </a:t>
              </a:r>
              <a:r>
                <a:rPr lang="en-US" sz="2400" b="1" dirty="0" err="1" smtClean="0"/>
                <a:t>Microservice</a:t>
              </a:r>
              <a:endParaRPr lang="en-US" sz="2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738082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pPr/>
              <a:t>20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Katacoda</a:t>
            </a:r>
            <a:r>
              <a:rPr lang="de-DE" dirty="0" smtClean="0"/>
              <a:t>: A </a:t>
            </a:r>
            <a:r>
              <a:rPr lang="de-DE" dirty="0" err="1" smtClean="0"/>
              <a:t>Guided</a:t>
            </a:r>
            <a:r>
              <a:rPr lang="de-DE" dirty="0" smtClean="0"/>
              <a:t> </a:t>
            </a:r>
            <a:r>
              <a:rPr lang="de-DE" dirty="0"/>
              <a:t>T</a:t>
            </a:r>
            <a:r>
              <a:rPr lang="de-DE" dirty="0" smtClean="0"/>
              <a:t>raining </a:t>
            </a:r>
            <a:r>
              <a:rPr lang="de-DE" dirty="0"/>
              <a:t>E</a:t>
            </a:r>
            <a:r>
              <a:rPr lang="de-DE" dirty="0" smtClean="0"/>
              <a:t>nvironment </a:t>
            </a:r>
            <a:r>
              <a:rPr lang="de-DE" dirty="0" err="1" smtClean="0"/>
              <a:t>for</a:t>
            </a:r>
            <a:r>
              <a:rPr lang="de-DE" dirty="0" smtClean="0"/>
              <a:t> Docker.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839313"/>
            <a:ext cx="12192000" cy="6057216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2017852" y="2820265"/>
            <a:ext cx="39421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https://katacoda.com/courses/docker</a:t>
            </a:r>
          </a:p>
        </p:txBody>
      </p:sp>
    </p:spTree>
    <p:extLst>
      <p:ext uri="{BB962C8B-B14F-4D97-AF65-F5344CB8AC3E}">
        <p14:creationId xmlns:p14="http://schemas.microsoft.com/office/powerpoint/2010/main" val="3856258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github.com/veggiemonk/awesome-docker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21</a:t>
            </a:fld>
            <a:endParaRPr lang="de-DE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468" y="1207008"/>
            <a:ext cx="1855356" cy="49377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4019" y="1207008"/>
            <a:ext cx="2048483" cy="49377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2099" y="1207008"/>
            <a:ext cx="2001173" cy="49377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52869" y="1188720"/>
            <a:ext cx="1965722" cy="495604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10062" y="1188720"/>
            <a:ext cx="1965593" cy="495604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1006966" y="341985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407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22</a:t>
            </a:fld>
            <a:endParaRPr lang="de-DE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Docker Best Practices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67291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List </a:t>
            </a:r>
            <a:r>
              <a:rPr lang="de-DE" dirty="0" err="1" smtClean="0"/>
              <a:t>of</a:t>
            </a:r>
            <a:r>
              <a:rPr lang="de-DE" dirty="0" smtClean="0"/>
              <a:t> Best Practices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23</a:t>
            </a:fld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456538" indent="-457200">
              <a:buFont typeface="+mj-lt"/>
              <a:buAutoNum type="arabicPeriod"/>
            </a:pPr>
            <a:r>
              <a:rPr lang="en-GB" dirty="0" smtClean="0">
                <a:solidFill>
                  <a:schemeClr val="tx1"/>
                </a:solidFill>
              </a:rPr>
              <a:t>A Docker-Build must be repeatable</a:t>
            </a:r>
          </a:p>
          <a:p>
            <a:pPr marL="456538" indent="-457200">
              <a:buFont typeface="+mj-lt"/>
              <a:buAutoNum type="arabicPeriod"/>
            </a:pPr>
            <a:r>
              <a:rPr lang="en-GB" dirty="0" smtClean="0">
                <a:solidFill>
                  <a:schemeClr val="tx1"/>
                </a:solidFill>
              </a:rPr>
              <a:t>Concatenate associated commands in the `RUN` command</a:t>
            </a:r>
          </a:p>
          <a:p>
            <a:pPr marL="456538" indent="-457200">
              <a:buFont typeface="+mj-lt"/>
              <a:buAutoNum type="arabicPeriod"/>
            </a:pPr>
            <a:r>
              <a:rPr lang="en-GB" dirty="0" smtClean="0">
                <a:solidFill>
                  <a:schemeClr val="tx1"/>
                </a:solidFill>
              </a:rPr>
              <a:t>Remove temporary files</a:t>
            </a:r>
          </a:p>
          <a:p>
            <a:pPr marL="456538" indent="-457200">
              <a:buFont typeface="+mj-lt"/>
              <a:buAutoNum type="arabicPeriod"/>
            </a:pPr>
            <a:r>
              <a:rPr lang="en-GB" dirty="0" smtClean="0">
                <a:solidFill>
                  <a:schemeClr val="tx1"/>
                </a:solidFill>
              </a:rPr>
              <a:t>Publish important Ports with `EXPOSE`</a:t>
            </a:r>
          </a:p>
          <a:p>
            <a:pPr marL="456538" indent="-457200">
              <a:buFont typeface="+mj-lt"/>
              <a:buAutoNum type="arabicPeriod"/>
            </a:pPr>
            <a:r>
              <a:rPr lang="en-GB" dirty="0" smtClean="0">
                <a:solidFill>
                  <a:schemeClr val="tx1"/>
                </a:solidFill>
              </a:rPr>
              <a:t>Define Environment Variables</a:t>
            </a:r>
          </a:p>
          <a:p>
            <a:pPr marL="456538" indent="-457200">
              <a:buFont typeface="+mj-lt"/>
              <a:buAutoNum type="arabicPeriod"/>
            </a:pPr>
            <a:r>
              <a:rPr lang="en-GB" dirty="0" smtClean="0">
                <a:solidFill>
                  <a:schemeClr val="tx1"/>
                </a:solidFill>
              </a:rPr>
              <a:t>One Image for all Environments</a:t>
            </a:r>
          </a:p>
          <a:p>
            <a:pPr marL="709200" lvl="1" indent="-457200"/>
            <a:r>
              <a:rPr lang="en-GB" dirty="0" smtClean="0">
                <a:solidFill>
                  <a:schemeClr val="tx1"/>
                </a:solidFill>
              </a:rPr>
              <a:t>Only one image per Version in Docker-Registry</a:t>
            </a:r>
          </a:p>
          <a:p>
            <a:pPr marL="709200" lvl="1" indent="-457200"/>
            <a:r>
              <a:rPr lang="en-GB" dirty="0" smtClean="0">
                <a:solidFill>
                  <a:schemeClr val="tx1"/>
                </a:solidFill>
              </a:rPr>
              <a:t>Environment configuration with Environment variables, Configuration files per volume</a:t>
            </a:r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312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 Docker </a:t>
            </a:r>
            <a:r>
              <a:rPr lang="de-DE" dirty="0" err="1" smtClean="0"/>
              <a:t>Build</a:t>
            </a:r>
            <a:r>
              <a:rPr lang="de-DE" dirty="0" smtClean="0"/>
              <a:t> must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repeatable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24</a:t>
            </a:fld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 smtClean="0"/>
              <a:t>A </a:t>
            </a:r>
            <a:r>
              <a:rPr lang="de-DE" dirty="0" err="1" smtClean="0"/>
              <a:t>build</a:t>
            </a:r>
            <a:r>
              <a:rPr lang="de-DE" dirty="0" smtClean="0"/>
              <a:t> at a </a:t>
            </a:r>
            <a:r>
              <a:rPr lang="de-DE" dirty="0" err="1" smtClean="0"/>
              <a:t>later</a:t>
            </a:r>
            <a:r>
              <a:rPr lang="de-DE" dirty="0" smtClean="0"/>
              <a:t> time must </a:t>
            </a:r>
            <a:r>
              <a:rPr lang="de-DE" dirty="0" err="1" smtClean="0"/>
              <a:t>produce</a:t>
            </a:r>
            <a:r>
              <a:rPr lang="de-DE" dirty="0" smtClean="0"/>
              <a:t> an </a:t>
            </a:r>
            <a:r>
              <a:rPr lang="de-DE" dirty="0" err="1" smtClean="0"/>
              <a:t>identical</a:t>
            </a:r>
            <a:r>
              <a:rPr lang="de-DE" dirty="0" smtClean="0"/>
              <a:t> </a:t>
            </a:r>
            <a:r>
              <a:rPr lang="de-DE" dirty="0" err="1" smtClean="0"/>
              <a:t>image</a:t>
            </a:r>
            <a:endParaRPr lang="de-DE" dirty="0" smtClean="0"/>
          </a:p>
          <a:p>
            <a:r>
              <a:rPr lang="de-DE" dirty="0" smtClean="0"/>
              <a:t>Keep care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versions</a:t>
            </a:r>
            <a:endParaRPr lang="de-DE" dirty="0" smtClean="0"/>
          </a:p>
          <a:p>
            <a:pPr lvl="1"/>
            <a:r>
              <a:rPr lang="de-DE" dirty="0" smtClean="0"/>
              <a:t>All </a:t>
            </a:r>
            <a:r>
              <a:rPr lang="de-DE" dirty="0" err="1" smtClean="0"/>
              <a:t>files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image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stored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repository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Dockerfile</a:t>
            </a:r>
            <a:endParaRPr lang="de-DE" dirty="0" smtClean="0"/>
          </a:p>
          <a:p>
            <a:pPr lvl="1"/>
            <a:r>
              <a:rPr lang="de-DE" dirty="0" err="1" smtClean="0"/>
              <a:t>No</a:t>
            </a:r>
            <a:r>
              <a:rPr lang="de-DE" dirty="0" smtClean="0"/>
              <a:t> LATEST Tag, </a:t>
            </a:r>
            <a:r>
              <a:rPr lang="de-DE" dirty="0" err="1" smtClean="0"/>
              <a:t>use</a:t>
            </a:r>
            <a:r>
              <a:rPr lang="de-DE" dirty="0" smtClean="0"/>
              <a:t> explicit </a:t>
            </a:r>
            <a:r>
              <a:rPr lang="de-DE" dirty="0" err="1" smtClean="0"/>
              <a:t>versions</a:t>
            </a:r>
            <a:r>
              <a:rPr lang="de-DE" dirty="0" smtClean="0"/>
              <a:t> </a:t>
            </a:r>
            <a:r>
              <a:rPr lang="de-DE" dirty="0" err="1" smtClean="0"/>
              <a:t>instead</a:t>
            </a:r>
            <a:endParaRPr lang="de-DE" dirty="0" smtClean="0"/>
          </a:p>
          <a:p>
            <a:pPr lvl="1"/>
            <a:r>
              <a:rPr lang="de-DE" dirty="0" err="1" smtClean="0"/>
              <a:t>Define</a:t>
            </a:r>
            <a:r>
              <a:rPr lang="de-DE" dirty="0" smtClean="0"/>
              <a:t> </a:t>
            </a:r>
            <a:r>
              <a:rPr lang="de-DE" dirty="0" err="1" smtClean="0"/>
              <a:t>always</a:t>
            </a:r>
            <a:r>
              <a:rPr lang="de-DE" dirty="0" smtClean="0"/>
              <a:t> a </a:t>
            </a:r>
            <a:r>
              <a:rPr lang="de-DE" dirty="0" err="1" smtClean="0"/>
              <a:t>version</a:t>
            </a:r>
            <a:r>
              <a:rPr lang="de-DE" dirty="0" smtClean="0"/>
              <a:t> </a:t>
            </a:r>
            <a:r>
              <a:rPr lang="de-DE" dirty="0" err="1" smtClean="0"/>
              <a:t>when</a:t>
            </a:r>
            <a:r>
              <a:rPr lang="de-DE" dirty="0" smtClean="0"/>
              <a:t> </a:t>
            </a:r>
            <a:r>
              <a:rPr lang="de-DE" dirty="0" err="1" smtClean="0"/>
              <a:t>installing</a:t>
            </a:r>
            <a:r>
              <a:rPr lang="de-DE" dirty="0" smtClean="0"/>
              <a:t> a </a:t>
            </a:r>
            <a:r>
              <a:rPr lang="de-DE" dirty="0"/>
              <a:t>S</a:t>
            </a:r>
            <a:r>
              <a:rPr lang="de-DE" dirty="0" smtClean="0"/>
              <a:t>oftware</a:t>
            </a:r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1668864" y="4674022"/>
            <a:ext cx="6461610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endParaRPr lang="en-US" sz="1600" dirty="0" smtClean="0"/>
          </a:p>
          <a:p>
            <a:r>
              <a:rPr lang="en-US" sz="1600" dirty="0" smtClean="0"/>
              <a:t>RUN </a:t>
            </a:r>
            <a:r>
              <a:rPr lang="en-US" sz="1600" dirty="0"/>
              <a:t>apt-get update &amp;&amp; apt-get install -y </a:t>
            </a:r>
            <a:r>
              <a:rPr lang="en-US" sz="1600" dirty="0" smtClean="0"/>
              <a:t>ruby</a:t>
            </a:r>
            <a:r>
              <a:rPr lang="en-US" sz="1600" b="1" dirty="0" smtClean="0">
                <a:solidFill>
                  <a:srgbClr val="FF0000"/>
                </a:solidFill>
              </a:rPr>
              <a:t>1.9.1</a:t>
            </a:r>
          </a:p>
          <a:p>
            <a:endParaRPr lang="de-DE" sz="1600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8179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Concatenate </a:t>
            </a:r>
            <a:r>
              <a:rPr lang="en-GB" dirty="0" smtClean="0">
                <a:solidFill>
                  <a:schemeClr val="tx1"/>
                </a:solidFill>
              </a:rPr>
              <a:t>associated </a:t>
            </a:r>
            <a:r>
              <a:rPr lang="en-GB" dirty="0">
                <a:solidFill>
                  <a:schemeClr val="tx1"/>
                </a:solidFill>
              </a:rPr>
              <a:t>commands in the `RUN` command</a:t>
            </a:r>
            <a:br>
              <a:rPr lang="en-GB" dirty="0">
                <a:solidFill>
                  <a:schemeClr val="tx1"/>
                </a:solidFill>
              </a:rPr>
            </a:b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25</a:t>
            </a:fld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 smtClean="0"/>
              <a:t>Every RUN </a:t>
            </a:r>
            <a:r>
              <a:rPr lang="de-DE" dirty="0" err="1" smtClean="0"/>
              <a:t>command</a:t>
            </a:r>
            <a:r>
              <a:rPr lang="de-DE" dirty="0" smtClean="0"/>
              <a:t> </a:t>
            </a:r>
            <a:r>
              <a:rPr lang="de-DE" dirty="0" err="1" smtClean="0"/>
              <a:t>produces</a:t>
            </a:r>
            <a:r>
              <a:rPr lang="de-DE" dirty="0" smtClean="0"/>
              <a:t> a Layer</a:t>
            </a:r>
          </a:p>
          <a:p>
            <a:r>
              <a:rPr lang="de-DE" dirty="0" err="1" smtClean="0"/>
              <a:t>Less</a:t>
            </a:r>
            <a:r>
              <a:rPr lang="de-DE" dirty="0" smtClean="0"/>
              <a:t> </a:t>
            </a:r>
            <a:r>
              <a:rPr lang="de-DE" dirty="0" err="1" smtClean="0"/>
              <a:t>Layers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better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buildung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contributing</a:t>
            </a:r>
            <a:r>
              <a:rPr lang="de-DE" dirty="0" smtClean="0"/>
              <a:t> </a:t>
            </a:r>
            <a:r>
              <a:rPr lang="de-DE" dirty="0" err="1" smtClean="0"/>
              <a:t>images</a:t>
            </a:r>
            <a:endParaRPr lang="de-DE" dirty="0" smtClean="0"/>
          </a:p>
          <a:p>
            <a:r>
              <a:rPr lang="de-DE" dirty="0" err="1" smtClean="0"/>
              <a:t>Concatenate</a:t>
            </a:r>
            <a:r>
              <a:rPr lang="de-DE" dirty="0" smtClean="0"/>
              <a:t> </a:t>
            </a:r>
            <a:r>
              <a:rPr lang="de-DE" dirty="0" err="1" smtClean="0"/>
              <a:t>commands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\</a:t>
            </a:r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2150861" y="4177237"/>
            <a:ext cx="4650913" cy="132343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 smtClean="0"/>
              <a:t>RUN </a:t>
            </a:r>
            <a:r>
              <a:rPr lang="en-US" sz="1600" dirty="0"/>
              <a:t>apt-get update &amp;&amp; apt-get install -y </a:t>
            </a:r>
            <a:r>
              <a:rPr lang="en-US" sz="1600" dirty="0" err="1"/>
              <a:t>wget</a:t>
            </a:r>
            <a:r>
              <a:rPr lang="en-US" sz="1600" dirty="0"/>
              <a:t> </a:t>
            </a:r>
            <a:r>
              <a:rPr lang="en-US" sz="1600" b="1" dirty="0" smtClean="0">
                <a:solidFill>
                  <a:srgbClr val="FF0000"/>
                </a:solidFill>
              </a:rPr>
              <a:t>\</a:t>
            </a:r>
          </a:p>
          <a:p>
            <a:r>
              <a:rPr lang="en-US" sz="1600" dirty="0" smtClean="0"/>
              <a:t>         </a:t>
            </a:r>
            <a:r>
              <a:rPr lang="de-DE" sz="1600" dirty="0" err="1" smtClean="0"/>
              <a:t>git</a:t>
            </a:r>
            <a:r>
              <a:rPr lang="de-DE" sz="1600" dirty="0" smtClean="0"/>
              <a:t>-core=1:1.9.1-1 </a:t>
            </a:r>
            <a:r>
              <a:rPr lang="de-DE" sz="1600" b="1" dirty="0">
                <a:solidFill>
                  <a:srgbClr val="FF0000"/>
                </a:solidFill>
              </a:rPr>
              <a:t>\</a:t>
            </a:r>
          </a:p>
          <a:p>
            <a:r>
              <a:rPr lang="de-DE" sz="1600" dirty="0" smtClean="0"/>
              <a:t>         </a:t>
            </a:r>
            <a:r>
              <a:rPr lang="de-DE" sz="1600" dirty="0" err="1" smtClean="0"/>
              <a:t>subversion</a:t>
            </a:r>
            <a:r>
              <a:rPr lang="de-DE" sz="1600" dirty="0" smtClean="0"/>
              <a:t>=1.8.8-1ubuntu3.2 </a:t>
            </a:r>
            <a:r>
              <a:rPr lang="de-DE" sz="1600" b="1" dirty="0">
                <a:solidFill>
                  <a:srgbClr val="FF0000"/>
                </a:solidFill>
              </a:rPr>
              <a:t>\</a:t>
            </a:r>
          </a:p>
          <a:p>
            <a:r>
              <a:rPr lang="de-DE" sz="1600" dirty="0" smtClean="0"/>
              <a:t>         </a:t>
            </a:r>
            <a:r>
              <a:rPr lang="de-DE" sz="1600" dirty="0" err="1" smtClean="0"/>
              <a:t>ruby</a:t>
            </a:r>
            <a:r>
              <a:rPr lang="de-DE" sz="1600" dirty="0" smtClean="0"/>
              <a:t>=1:1.9.3.4 </a:t>
            </a:r>
            <a:r>
              <a:rPr lang="de-DE" sz="1600" dirty="0"/>
              <a:t>&amp;&amp; </a:t>
            </a:r>
            <a:r>
              <a:rPr lang="de-DE" sz="1600" b="1" dirty="0">
                <a:solidFill>
                  <a:srgbClr val="FF0000"/>
                </a:solidFill>
              </a:rPr>
              <a:t>\</a:t>
            </a:r>
          </a:p>
          <a:p>
            <a:r>
              <a:rPr lang="de-DE" sz="1600" dirty="0" smtClean="0"/>
              <a:t>         </a:t>
            </a:r>
            <a:r>
              <a:rPr lang="de-DE" sz="1600" dirty="0" err="1" smtClean="0"/>
              <a:t>apt-get</a:t>
            </a:r>
            <a:r>
              <a:rPr lang="de-DE" sz="1600" dirty="0" smtClean="0"/>
              <a:t> </a:t>
            </a:r>
            <a:r>
              <a:rPr lang="de-DE" sz="1600" dirty="0"/>
              <a:t>clean</a:t>
            </a:r>
            <a:endParaRPr lang="de-DE" sz="1600" dirty="0">
              <a:latin typeface="Source Code Pro" panose="020B0509030403020204" pitchFamily="49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2287256" y="3578901"/>
            <a:ext cx="4378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Installation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several</a:t>
            </a:r>
            <a:r>
              <a:rPr lang="de-DE" dirty="0" smtClean="0"/>
              <a:t> Software </a:t>
            </a:r>
            <a:r>
              <a:rPr lang="de-DE" dirty="0" err="1" smtClean="0"/>
              <a:t>packages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56578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Remove </a:t>
            </a:r>
            <a:r>
              <a:rPr lang="de-DE" dirty="0" err="1" smtClean="0"/>
              <a:t>temporary</a:t>
            </a:r>
            <a:r>
              <a:rPr lang="de-DE" dirty="0" smtClean="0"/>
              <a:t> </a:t>
            </a:r>
            <a:r>
              <a:rPr lang="de-DE" dirty="0" err="1" smtClean="0"/>
              <a:t>files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26</a:t>
            </a:fld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 smtClean="0"/>
              <a:t>Remove all </a:t>
            </a:r>
            <a:r>
              <a:rPr lang="de-DE" dirty="0" err="1" smtClean="0"/>
              <a:t>temporary</a:t>
            </a:r>
            <a:r>
              <a:rPr lang="de-DE" dirty="0" smtClean="0"/>
              <a:t> </a:t>
            </a:r>
            <a:r>
              <a:rPr lang="de-DE" dirty="0" err="1" smtClean="0"/>
              <a:t>files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build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produce</a:t>
            </a:r>
            <a:r>
              <a:rPr lang="de-DE" dirty="0" smtClean="0"/>
              <a:t> </a:t>
            </a:r>
            <a:r>
              <a:rPr lang="de-DE" dirty="0" err="1" smtClean="0"/>
              <a:t>small</a:t>
            </a:r>
            <a:r>
              <a:rPr lang="de-DE" dirty="0" smtClean="0"/>
              <a:t> Docker Images</a:t>
            </a:r>
          </a:p>
          <a:p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b="1" dirty="0" smtClean="0"/>
              <a:t>clean</a:t>
            </a:r>
            <a:r>
              <a:rPr lang="de-DE" dirty="0" smtClean="0"/>
              <a:t> </a:t>
            </a:r>
            <a:r>
              <a:rPr lang="de-DE" dirty="0" err="1" smtClean="0"/>
              <a:t>command</a:t>
            </a:r>
            <a:endParaRPr lang="de-DE" dirty="0" smtClean="0"/>
          </a:p>
          <a:p>
            <a:r>
              <a:rPr lang="de-DE" dirty="0" err="1" smtClean="0"/>
              <a:t>Don‘t</a:t>
            </a:r>
            <a:r>
              <a:rPr lang="de-DE" dirty="0" smtClean="0"/>
              <a:t> 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b="1" dirty="0" smtClean="0"/>
              <a:t>clean</a:t>
            </a:r>
            <a:r>
              <a:rPr lang="de-DE" dirty="0" smtClean="0"/>
              <a:t> </a:t>
            </a:r>
            <a:r>
              <a:rPr lang="de-DE" dirty="0" err="1" smtClean="0"/>
              <a:t>command</a:t>
            </a:r>
            <a:r>
              <a:rPr lang="de-DE" dirty="0" smtClean="0"/>
              <a:t> in a separate RUN </a:t>
            </a:r>
            <a:r>
              <a:rPr lang="de-DE" dirty="0" err="1" smtClean="0"/>
              <a:t>command</a:t>
            </a:r>
            <a:r>
              <a:rPr lang="de-DE" dirty="0" smtClean="0"/>
              <a:t>  (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not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clean a different Layer)</a:t>
            </a:r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2150861" y="5054185"/>
            <a:ext cx="4650913" cy="8617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/>
              <a:t>RUN yum -y install mypackage1 &amp;&amp; \</a:t>
            </a:r>
          </a:p>
          <a:p>
            <a:r>
              <a:rPr lang="de-DE" sz="1600" dirty="0" smtClean="0"/>
              <a:t>         </a:t>
            </a:r>
            <a:r>
              <a:rPr lang="de-DE" sz="1600" dirty="0" err="1" smtClean="0"/>
              <a:t>yum</a:t>
            </a:r>
            <a:r>
              <a:rPr lang="de-DE" sz="1600" dirty="0" smtClean="0"/>
              <a:t> </a:t>
            </a:r>
            <a:r>
              <a:rPr lang="de-DE" sz="1600" dirty="0"/>
              <a:t>-y </a:t>
            </a:r>
            <a:r>
              <a:rPr lang="de-DE" sz="1600" dirty="0" err="1"/>
              <a:t>install</a:t>
            </a:r>
            <a:r>
              <a:rPr lang="de-DE" sz="1600" dirty="0"/>
              <a:t> mypackage2 &amp;&amp; \</a:t>
            </a:r>
          </a:p>
          <a:p>
            <a:r>
              <a:rPr lang="de-DE" sz="1600" dirty="0" smtClean="0"/>
              <a:t>         </a:t>
            </a:r>
            <a:r>
              <a:rPr lang="de-DE" sz="1600" dirty="0" err="1" smtClean="0"/>
              <a:t>yum</a:t>
            </a:r>
            <a:r>
              <a:rPr lang="de-DE" sz="1600" dirty="0" smtClean="0"/>
              <a:t> </a:t>
            </a:r>
            <a:r>
              <a:rPr lang="de-DE" sz="1600" b="1" dirty="0">
                <a:solidFill>
                  <a:srgbClr val="FF0000"/>
                </a:solidFill>
              </a:rPr>
              <a:t>clean all -y</a:t>
            </a:r>
            <a:endParaRPr lang="de-DE" sz="1600" b="1" dirty="0">
              <a:solidFill>
                <a:srgbClr val="FF0000"/>
              </a:solidFill>
              <a:latin typeface="Source Code Pro" panose="020B0509030403020204" pitchFamily="49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2295752" y="4455849"/>
            <a:ext cx="4361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Installation </a:t>
            </a:r>
            <a:r>
              <a:rPr lang="de-DE" dirty="0" err="1" smtClean="0"/>
              <a:t>of</a:t>
            </a:r>
            <a:r>
              <a:rPr lang="de-DE" dirty="0" smtClean="0"/>
              <a:t> a Linux Package </a:t>
            </a:r>
            <a:r>
              <a:rPr lang="de-DE" dirty="0" err="1" smtClean="0"/>
              <a:t>with</a:t>
            </a:r>
            <a:r>
              <a:rPr lang="de-DE" dirty="0" smtClean="0"/>
              <a:t> YUM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53326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Publish important Ports with `</a:t>
            </a:r>
            <a:r>
              <a:rPr lang="en-GB" dirty="0" smtClean="0">
                <a:solidFill>
                  <a:schemeClr val="tx1"/>
                </a:solidFill>
              </a:rPr>
              <a:t>EXPOSE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 smtClean="0">
                <a:solidFill>
                  <a:schemeClr val="tx1"/>
                </a:solidFill>
              </a:rPr>
              <a:t>`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27</a:t>
            </a:fld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GB" dirty="0" smtClean="0"/>
              <a:t>EXPOSE makes a Port accessible for the host system or other containers</a:t>
            </a:r>
          </a:p>
          <a:p>
            <a:r>
              <a:rPr lang="en-GB" dirty="0" smtClean="0"/>
              <a:t>Exposed Ports </a:t>
            </a:r>
          </a:p>
          <a:p>
            <a:pPr lvl="1"/>
            <a:r>
              <a:rPr lang="en-GB" dirty="0" smtClean="0"/>
              <a:t>are shown by the </a:t>
            </a:r>
            <a:r>
              <a:rPr lang="en-GB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docker</a:t>
            </a:r>
            <a:r>
              <a:rPr lang="en-GB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ps</a:t>
            </a:r>
            <a:r>
              <a:rPr lang="en-GB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 smtClean="0"/>
              <a:t>command </a:t>
            </a:r>
          </a:p>
          <a:p>
            <a:pPr lvl="1"/>
            <a:r>
              <a:rPr lang="en-GB" dirty="0" smtClean="0"/>
              <a:t>are executed in the image meta data by the </a:t>
            </a:r>
            <a:r>
              <a:rPr lang="en-GB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docker</a:t>
            </a:r>
            <a:r>
              <a:rPr lang="en-GB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inspect </a:t>
            </a:r>
            <a:r>
              <a:rPr lang="en-GB" dirty="0" smtClean="0"/>
              <a:t>command</a:t>
            </a:r>
          </a:p>
          <a:p>
            <a:pPr lvl="1"/>
            <a:r>
              <a:rPr lang="en-GB" dirty="0" smtClean="0"/>
              <a:t>will be connected automatically by linked containers</a:t>
            </a:r>
          </a:p>
          <a:p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1668864" y="4674022"/>
            <a:ext cx="6461610" cy="8309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endParaRPr lang="en-US" sz="1600" dirty="0" smtClean="0"/>
          </a:p>
          <a:p>
            <a:r>
              <a:rPr lang="en-US" sz="1600" b="1" dirty="0" smtClean="0">
                <a:solidFill>
                  <a:srgbClr val="FF0000"/>
                </a:solidFill>
              </a:rPr>
              <a:t>EXPOSE</a:t>
            </a:r>
            <a:r>
              <a:rPr lang="en-US" sz="1600" dirty="0" smtClean="0"/>
              <a:t>  12340</a:t>
            </a:r>
            <a:endParaRPr lang="en-US" sz="1600" b="1" dirty="0" smtClean="0">
              <a:solidFill>
                <a:srgbClr val="FF0000"/>
              </a:solidFill>
            </a:endParaRPr>
          </a:p>
          <a:p>
            <a:endParaRPr lang="de-DE" sz="1600" dirty="0"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8356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Define Environment Variables</a:t>
            </a:r>
            <a:br>
              <a:rPr lang="en-GB" dirty="0">
                <a:solidFill>
                  <a:schemeClr val="tx1"/>
                </a:solidFill>
              </a:rPr>
            </a:b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28</a:t>
            </a:fld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 smtClean="0"/>
              <a:t>Visible in </a:t>
            </a:r>
            <a:r>
              <a:rPr lang="de-DE" dirty="0" err="1" smtClean="0"/>
              <a:t>Dockerfile</a:t>
            </a:r>
            <a:endParaRPr lang="de-DE" dirty="0" smtClean="0"/>
          </a:p>
          <a:p>
            <a:r>
              <a:rPr lang="de-DE" dirty="0" smtClean="0"/>
              <a:t>Can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during</a:t>
            </a:r>
            <a:r>
              <a:rPr lang="de-DE" dirty="0" smtClean="0"/>
              <a:t> </a:t>
            </a:r>
            <a:r>
              <a:rPr lang="de-DE" dirty="0" err="1" smtClean="0"/>
              <a:t>Build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Excecution</a:t>
            </a:r>
            <a:endParaRPr lang="de-DE" dirty="0" smtClean="0"/>
          </a:p>
          <a:p>
            <a:r>
              <a:rPr lang="de-DE" dirty="0" smtClean="0"/>
              <a:t>Can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overwritten</a:t>
            </a:r>
            <a:r>
              <a:rPr lang="de-DE" dirty="0" smtClean="0"/>
              <a:t> at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start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a Container</a:t>
            </a:r>
          </a:p>
        </p:txBody>
      </p:sp>
      <p:sp>
        <p:nvSpPr>
          <p:cNvPr id="5" name="Rechteck 4"/>
          <p:cNvSpPr/>
          <p:nvPr/>
        </p:nvSpPr>
        <p:spPr>
          <a:xfrm>
            <a:off x="2845342" y="4132863"/>
            <a:ext cx="465091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FF0000"/>
                </a:solidFill>
              </a:rPr>
              <a:t>ENV</a:t>
            </a:r>
            <a:r>
              <a:rPr lang="de-DE" sz="1600" dirty="0" smtClean="0"/>
              <a:t> JAVA_HOME </a:t>
            </a:r>
            <a:r>
              <a:rPr lang="de-DE" sz="1600" dirty="0"/>
              <a:t>/</a:t>
            </a:r>
            <a:r>
              <a:rPr lang="de-DE" sz="1600" dirty="0" err="1"/>
              <a:t>opt</a:t>
            </a:r>
            <a:r>
              <a:rPr lang="de-DE" sz="1600" dirty="0"/>
              <a:t>/</a:t>
            </a:r>
            <a:r>
              <a:rPr lang="de-DE" sz="1600" dirty="0" err="1"/>
              <a:t>java-oracle</a:t>
            </a:r>
            <a:r>
              <a:rPr lang="de-DE" sz="1600" dirty="0"/>
              <a:t>/jdk1.8.0_92</a:t>
            </a:r>
          </a:p>
          <a:p>
            <a:r>
              <a:rPr lang="de-DE" sz="1600" b="1" dirty="0" smtClean="0">
                <a:solidFill>
                  <a:srgbClr val="FF0000"/>
                </a:solidFill>
              </a:rPr>
              <a:t>ENV</a:t>
            </a:r>
            <a:r>
              <a:rPr lang="de-DE" sz="1600" dirty="0" smtClean="0"/>
              <a:t> </a:t>
            </a:r>
            <a:r>
              <a:rPr lang="de-DE" sz="1600" dirty="0"/>
              <a:t>MAVEN_HOME /</a:t>
            </a:r>
            <a:r>
              <a:rPr lang="de-DE" sz="1600" dirty="0" err="1"/>
              <a:t>usr</a:t>
            </a:r>
            <a:r>
              <a:rPr lang="de-DE" sz="1600" dirty="0"/>
              <a:t>/</a:t>
            </a:r>
            <a:r>
              <a:rPr lang="de-DE" sz="1600" dirty="0" err="1"/>
              <a:t>share</a:t>
            </a:r>
            <a:r>
              <a:rPr lang="de-DE" sz="1600" dirty="0"/>
              <a:t>/</a:t>
            </a:r>
            <a:r>
              <a:rPr lang="de-DE" sz="1600" dirty="0" err="1"/>
              <a:t>maven</a:t>
            </a:r>
            <a:endParaRPr lang="de-DE" sz="1600" b="1" dirty="0">
              <a:solidFill>
                <a:srgbClr val="FF0000"/>
              </a:solidFill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808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Cloud Native Stack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40" name="Rectangle 39"/>
          <p:cNvSpPr/>
          <p:nvPr/>
        </p:nvSpPr>
        <p:spPr>
          <a:xfrm>
            <a:off x="1055823" y="2624920"/>
            <a:ext cx="9575800" cy="348540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 smtClean="0"/>
          </a:p>
        </p:txBody>
      </p:sp>
      <p:sp>
        <p:nvSpPr>
          <p:cNvPr id="41" name="Rechteck 4"/>
          <p:cNvSpPr/>
          <p:nvPr/>
        </p:nvSpPr>
        <p:spPr>
          <a:xfrm>
            <a:off x="1271430" y="4086558"/>
            <a:ext cx="9144587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2" name="Rechteck 5"/>
          <p:cNvSpPr/>
          <p:nvPr/>
        </p:nvSpPr>
        <p:spPr>
          <a:xfrm>
            <a:off x="1271430" y="3080916"/>
            <a:ext cx="9144587" cy="768350"/>
          </a:xfrm>
          <a:prstGeom prst="rect">
            <a:avLst/>
          </a:prstGeom>
          <a:solidFill>
            <a:srgbClr val="386B9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3" name="Rechteck 7"/>
          <p:cNvSpPr/>
          <p:nvPr/>
        </p:nvSpPr>
        <p:spPr>
          <a:xfrm>
            <a:off x="1271430" y="1683993"/>
            <a:ext cx="6428219" cy="76835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4" name="Rechteck 8"/>
          <p:cNvSpPr/>
          <p:nvPr/>
        </p:nvSpPr>
        <p:spPr>
          <a:xfrm>
            <a:off x="1280698" y="5128651"/>
            <a:ext cx="9135320" cy="76835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5" name="Textfeld 12"/>
          <p:cNvSpPr txBox="1"/>
          <p:nvPr/>
        </p:nvSpPr>
        <p:spPr>
          <a:xfrm>
            <a:off x="4074922" y="5256794"/>
            <a:ext cx="30052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Virtualization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6" name="Textfeld 13"/>
          <p:cNvSpPr txBox="1"/>
          <p:nvPr/>
        </p:nvSpPr>
        <p:spPr>
          <a:xfrm>
            <a:off x="4040820" y="4229806"/>
            <a:ext cx="26340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Scheduler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7" name="Textfeld 14"/>
          <p:cNvSpPr txBox="1"/>
          <p:nvPr/>
        </p:nvSpPr>
        <p:spPr>
          <a:xfrm>
            <a:off x="4040820" y="3219665"/>
            <a:ext cx="2956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Cluster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Orchestrator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8" name="Textfeld 15"/>
          <p:cNvSpPr txBox="1"/>
          <p:nvPr/>
        </p:nvSpPr>
        <p:spPr>
          <a:xfrm>
            <a:off x="1431224" y="1611230"/>
            <a:ext cx="3924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Cloud Native </a:t>
            </a:r>
            <a:b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</a:b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Application</a:t>
            </a:r>
            <a:r>
              <a:rPr lang="de-DE" sz="2400" dirty="0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  <a:latin typeface="+mj-lt"/>
                <a:ea typeface="Cambria Math" panose="02040503050406030204" pitchFamily="18" charset="0"/>
              </a:rPr>
              <a:t>Platform</a:t>
            </a:r>
            <a:endParaRPr lang="de-DE" sz="2400" dirty="0">
              <a:solidFill>
                <a:schemeClr val="bg1"/>
              </a:solidFill>
              <a:latin typeface="+mj-lt"/>
              <a:ea typeface="Cambria Math" panose="02040503050406030204" pitchFamily="18" charset="0"/>
            </a:endParaRPr>
          </a:p>
        </p:txBody>
      </p:sp>
      <p:sp>
        <p:nvSpPr>
          <p:cNvPr id="49" name="Abgerundetes Rechteck 16"/>
          <p:cNvSpPr/>
          <p:nvPr/>
        </p:nvSpPr>
        <p:spPr>
          <a:xfrm>
            <a:off x="4927600" y="1782823"/>
            <a:ext cx="2674895" cy="54332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Cloud Native App</a:t>
            </a:r>
          </a:p>
        </p:txBody>
      </p:sp>
      <p:sp>
        <p:nvSpPr>
          <p:cNvPr id="50" name="Abgerundetes Rechteck 17"/>
          <p:cNvSpPr/>
          <p:nvPr/>
        </p:nvSpPr>
        <p:spPr>
          <a:xfrm>
            <a:off x="8199203" y="3168865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>
                <a:solidFill>
                  <a:schemeClr val="tx1"/>
                </a:solidFill>
              </a:rPr>
              <a:t>Applications</a:t>
            </a:r>
            <a:endParaRPr lang="de-DE" sz="2400" dirty="0" smtClean="0">
              <a:solidFill>
                <a:schemeClr val="tx1"/>
              </a:solidFill>
            </a:endParaRPr>
          </a:p>
        </p:txBody>
      </p:sp>
      <p:sp>
        <p:nvSpPr>
          <p:cNvPr id="51" name="Abgerundetes Rechteck 18"/>
          <p:cNvSpPr/>
          <p:nvPr/>
        </p:nvSpPr>
        <p:spPr>
          <a:xfrm>
            <a:off x="8199203" y="4212027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Container</a:t>
            </a:r>
          </a:p>
        </p:txBody>
      </p:sp>
      <p:sp>
        <p:nvSpPr>
          <p:cNvPr id="52" name="Abgerundetes Rechteck 19"/>
          <p:cNvSpPr/>
          <p:nvPr/>
        </p:nvSpPr>
        <p:spPr>
          <a:xfrm>
            <a:off x="8199203" y="5256794"/>
            <a:ext cx="2083544" cy="50180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smtClean="0">
                <a:solidFill>
                  <a:schemeClr val="tx1"/>
                </a:solidFill>
              </a:rPr>
              <a:t>Resources</a:t>
            </a:r>
          </a:p>
        </p:txBody>
      </p:sp>
      <p:sp>
        <p:nvSpPr>
          <p:cNvPr id="53" name="Rechteck 23"/>
          <p:cNvSpPr/>
          <p:nvPr/>
        </p:nvSpPr>
        <p:spPr>
          <a:xfrm>
            <a:off x="7854715" y="1683017"/>
            <a:ext cx="2561301" cy="7683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 err="1" smtClean="0"/>
              <a:t>Classical</a:t>
            </a:r>
            <a:r>
              <a:rPr lang="de-DE" sz="2400" dirty="0" smtClean="0"/>
              <a:t> </a:t>
            </a:r>
            <a:r>
              <a:rPr lang="de-DE" sz="2400" dirty="0" err="1" smtClean="0"/>
              <a:t>Applications</a:t>
            </a:r>
            <a:endParaRPr lang="de-DE" sz="2400" dirty="0" smtClean="0"/>
          </a:p>
        </p:txBody>
      </p:sp>
      <p:sp>
        <p:nvSpPr>
          <p:cNvPr id="56" name="Textfeld 14"/>
          <p:cNvSpPr txBox="1"/>
          <p:nvPr/>
        </p:nvSpPr>
        <p:spPr>
          <a:xfrm>
            <a:off x="3761420" y="2584236"/>
            <a:ext cx="3709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>
                <a:latin typeface="+mj-lt"/>
                <a:ea typeface="Cambria Math" panose="02040503050406030204" pitchFamily="18" charset="0"/>
              </a:rPr>
              <a:t>Cluster Operating System</a:t>
            </a:r>
            <a:endParaRPr lang="de-DE" sz="2400" dirty="0">
              <a:latin typeface="+mj-lt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135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4</a:t>
            </a:fld>
            <a:endParaRPr lang="de-DE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Docker Basics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255" y="1307136"/>
            <a:ext cx="7842238" cy="4885714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2201895" y="6192850"/>
            <a:ext cx="851203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bg1"/>
                </a:solidFill>
              </a:rPr>
              <a:t>http://</a:t>
            </a:r>
            <a:r>
              <a:rPr lang="de-DE" sz="1600" dirty="0" smtClean="0">
                <a:solidFill>
                  <a:schemeClr val="bg1"/>
                </a:solidFill>
              </a:rPr>
              <a:t>www.enterprisetech.com/2014/05/28/google-runs-software-containers</a:t>
            </a:r>
            <a:endParaRPr lang="de-DE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5478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tx1"/>
                </a:solidFill>
              </a:rPr>
              <a:t>Hardware vs. OS </a:t>
            </a:r>
            <a:r>
              <a:rPr lang="de-DE" dirty="0" err="1" smtClean="0">
                <a:solidFill>
                  <a:schemeClr val="tx1"/>
                </a:solidFill>
              </a:rPr>
              <a:t>Virtualization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5</a:t>
            </a:fld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1188691" y="4540843"/>
            <a:ext cx="2895600" cy="5660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Real Hardware</a:t>
            </a:r>
          </a:p>
        </p:txBody>
      </p:sp>
      <p:sp>
        <p:nvSpPr>
          <p:cNvPr id="8" name="Rechteck 7"/>
          <p:cNvSpPr/>
          <p:nvPr/>
        </p:nvSpPr>
        <p:spPr>
          <a:xfrm>
            <a:off x="1188691" y="3905525"/>
            <a:ext cx="2895600" cy="566057"/>
          </a:xfrm>
          <a:prstGeom prst="rect">
            <a:avLst/>
          </a:prstGeom>
          <a:solidFill>
            <a:srgbClr val="00B0F0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Virtual Hardware</a:t>
            </a:r>
          </a:p>
        </p:txBody>
      </p:sp>
      <p:sp>
        <p:nvSpPr>
          <p:cNvPr id="9" name="Rechteck 8"/>
          <p:cNvSpPr/>
          <p:nvPr/>
        </p:nvSpPr>
        <p:spPr>
          <a:xfrm>
            <a:off x="1188691" y="3270206"/>
            <a:ext cx="2895600" cy="566057"/>
          </a:xfrm>
          <a:prstGeom prst="rect">
            <a:avLst/>
          </a:prstGeom>
          <a:solidFill>
            <a:srgbClr val="00B0F0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OS</a:t>
            </a:r>
          </a:p>
        </p:txBody>
      </p:sp>
      <p:sp>
        <p:nvSpPr>
          <p:cNvPr id="10" name="Rechteck 9"/>
          <p:cNvSpPr/>
          <p:nvPr/>
        </p:nvSpPr>
        <p:spPr>
          <a:xfrm>
            <a:off x="1188691" y="2634887"/>
            <a:ext cx="2895600" cy="566057"/>
          </a:xfrm>
          <a:prstGeom prst="rect">
            <a:avLst/>
          </a:prstGeom>
          <a:solidFill>
            <a:srgbClr val="00B0F0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OS Libraries</a:t>
            </a:r>
          </a:p>
        </p:txBody>
      </p:sp>
      <p:sp>
        <p:nvSpPr>
          <p:cNvPr id="11" name="Rechteck 10"/>
          <p:cNvSpPr/>
          <p:nvPr/>
        </p:nvSpPr>
        <p:spPr>
          <a:xfrm>
            <a:off x="1188691" y="1999568"/>
            <a:ext cx="2895600" cy="566057"/>
          </a:xfrm>
          <a:prstGeom prst="rect">
            <a:avLst/>
          </a:prstGeom>
          <a:solidFill>
            <a:srgbClr val="00B0F0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Application</a:t>
            </a:r>
            <a:endParaRPr lang="de-DE" dirty="0" smtClean="0">
              <a:solidFill>
                <a:schemeClr val="tx1"/>
              </a:solidFill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7552068" y="4540843"/>
            <a:ext cx="2895600" cy="5660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Real Hardware</a:t>
            </a:r>
          </a:p>
        </p:txBody>
      </p:sp>
      <p:sp>
        <p:nvSpPr>
          <p:cNvPr id="13" name="Rechteck 12"/>
          <p:cNvSpPr/>
          <p:nvPr/>
        </p:nvSpPr>
        <p:spPr>
          <a:xfrm>
            <a:off x="7552068" y="3905525"/>
            <a:ext cx="2895600" cy="566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(Virtual Hardware)</a:t>
            </a:r>
          </a:p>
        </p:txBody>
      </p:sp>
      <p:sp>
        <p:nvSpPr>
          <p:cNvPr id="14" name="Rechteck 13"/>
          <p:cNvSpPr/>
          <p:nvPr/>
        </p:nvSpPr>
        <p:spPr>
          <a:xfrm>
            <a:off x="7552068" y="3270206"/>
            <a:ext cx="2895600" cy="5660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OS</a:t>
            </a:r>
          </a:p>
        </p:txBody>
      </p:sp>
      <p:sp>
        <p:nvSpPr>
          <p:cNvPr id="15" name="Rechteck 14"/>
          <p:cNvSpPr/>
          <p:nvPr/>
        </p:nvSpPr>
        <p:spPr>
          <a:xfrm>
            <a:off x="7552068" y="2634887"/>
            <a:ext cx="2895600" cy="566057"/>
          </a:xfrm>
          <a:prstGeom prst="rect">
            <a:avLst/>
          </a:prstGeom>
          <a:solidFill>
            <a:srgbClr val="00B0F0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OS Libraries</a:t>
            </a:r>
          </a:p>
        </p:txBody>
      </p:sp>
      <p:sp>
        <p:nvSpPr>
          <p:cNvPr id="16" name="Rechteck 15"/>
          <p:cNvSpPr/>
          <p:nvPr/>
        </p:nvSpPr>
        <p:spPr>
          <a:xfrm>
            <a:off x="7552068" y="1999568"/>
            <a:ext cx="2895600" cy="566057"/>
          </a:xfrm>
          <a:prstGeom prst="rect">
            <a:avLst/>
          </a:prstGeom>
          <a:solidFill>
            <a:srgbClr val="00B0F0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Application</a:t>
            </a:r>
            <a:endParaRPr lang="de-DE" dirty="0" smtClean="0">
              <a:solidFill>
                <a:schemeClr val="tx1"/>
              </a:solidFill>
            </a:endParaRPr>
          </a:p>
        </p:txBody>
      </p:sp>
      <p:sp>
        <p:nvSpPr>
          <p:cNvPr id="19" name="Pfeil nach unten 18"/>
          <p:cNvSpPr/>
          <p:nvPr/>
        </p:nvSpPr>
        <p:spPr>
          <a:xfrm>
            <a:off x="1188690" y="4392160"/>
            <a:ext cx="2895601" cy="293929"/>
          </a:xfrm>
          <a:prstGeom prst="down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0" name="Textfeld 19"/>
          <p:cNvSpPr txBox="1"/>
          <p:nvPr/>
        </p:nvSpPr>
        <p:spPr>
          <a:xfrm>
            <a:off x="2333368" y="4339590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HSI*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21" name="Pfeil nach unten 20"/>
          <p:cNvSpPr/>
          <p:nvPr/>
        </p:nvSpPr>
        <p:spPr>
          <a:xfrm>
            <a:off x="7552067" y="3118347"/>
            <a:ext cx="2895601" cy="293929"/>
          </a:xfrm>
          <a:prstGeom prst="down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2" name="Textfeld 21"/>
          <p:cNvSpPr txBox="1"/>
          <p:nvPr/>
        </p:nvSpPr>
        <p:spPr>
          <a:xfrm>
            <a:off x="8720191" y="3065777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SCI*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23" name="Textfeld 22"/>
          <p:cNvSpPr txBox="1"/>
          <p:nvPr/>
        </p:nvSpPr>
        <p:spPr>
          <a:xfrm>
            <a:off x="1284095" y="1114687"/>
            <a:ext cx="2745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Hardware </a:t>
            </a:r>
            <a:r>
              <a:rPr lang="de-DE" b="1" dirty="0" err="1" smtClean="0"/>
              <a:t>Virtualization</a:t>
            </a:r>
            <a:endParaRPr lang="de-DE" b="1" dirty="0"/>
          </a:p>
        </p:txBody>
      </p:sp>
      <p:sp>
        <p:nvSpPr>
          <p:cNvPr id="24" name="Textfeld 23"/>
          <p:cNvSpPr txBox="1"/>
          <p:nvPr/>
        </p:nvSpPr>
        <p:spPr>
          <a:xfrm>
            <a:off x="7986288" y="1166447"/>
            <a:ext cx="2027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/>
              <a:t>OS </a:t>
            </a:r>
            <a:r>
              <a:rPr lang="de-DE" b="1" dirty="0" err="1" smtClean="0"/>
              <a:t>Virtualization</a:t>
            </a:r>
            <a:endParaRPr lang="de-DE" b="1" dirty="0"/>
          </a:p>
        </p:txBody>
      </p:sp>
      <p:sp>
        <p:nvSpPr>
          <p:cNvPr id="25" name="Geschweifte Klammer rechts 24"/>
          <p:cNvSpPr/>
          <p:nvPr/>
        </p:nvSpPr>
        <p:spPr>
          <a:xfrm>
            <a:off x="4333639" y="2019254"/>
            <a:ext cx="202282" cy="2452328"/>
          </a:xfrm>
          <a:prstGeom prst="rightBrac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Geschweifte Klammer rechts 26"/>
          <p:cNvSpPr/>
          <p:nvPr/>
        </p:nvSpPr>
        <p:spPr>
          <a:xfrm>
            <a:off x="4333639" y="4524256"/>
            <a:ext cx="202282" cy="582644"/>
          </a:xfrm>
          <a:prstGeom prst="rightBrac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Geschweifte Klammer rechts 27"/>
          <p:cNvSpPr/>
          <p:nvPr/>
        </p:nvSpPr>
        <p:spPr>
          <a:xfrm flipH="1">
            <a:off x="7040301" y="2019254"/>
            <a:ext cx="158990" cy="1157872"/>
          </a:xfrm>
          <a:prstGeom prst="rightBrac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Geschweifte Klammer rechts 28"/>
          <p:cNvSpPr/>
          <p:nvPr/>
        </p:nvSpPr>
        <p:spPr>
          <a:xfrm flipH="1">
            <a:off x="7039628" y="3265310"/>
            <a:ext cx="166919" cy="1841589"/>
          </a:xfrm>
          <a:prstGeom prst="rightBrac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Textfeld 29"/>
          <p:cNvSpPr txBox="1"/>
          <p:nvPr/>
        </p:nvSpPr>
        <p:spPr>
          <a:xfrm>
            <a:off x="5002114" y="2756417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Private </a:t>
            </a:r>
            <a:r>
              <a:rPr lang="de-DE" dirty="0" err="1" smtClean="0"/>
              <a:t>Copy</a:t>
            </a:r>
            <a:endParaRPr lang="de-DE" dirty="0"/>
          </a:p>
        </p:txBody>
      </p:sp>
      <p:sp>
        <p:nvSpPr>
          <p:cNvPr id="31" name="Textfeld 30"/>
          <p:cNvSpPr txBox="1"/>
          <p:nvPr/>
        </p:nvSpPr>
        <p:spPr>
          <a:xfrm>
            <a:off x="4650283" y="4403106"/>
            <a:ext cx="209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Shared</a:t>
            </a:r>
            <a:r>
              <a:rPr lang="de-DE" dirty="0" smtClean="0"/>
              <a:t> Resources</a:t>
            </a:r>
            <a:endParaRPr lang="de-DE" dirty="0"/>
          </a:p>
        </p:txBody>
      </p:sp>
      <p:cxnSp>
        <p:nvCxnSpPr>
          <p:cNvPr id="33" name="Gerader Verbinder 32"/>
          <p:cNvCxnSpPr>
            <a:stCxn id="25" idx="1"/>
            <a:endCxn id="30" idx="1"/>
          </p:cNvCxnSpPr>
          <p:nvPr/>
        </p:nvCxnSpPr>
        <p:spPr>
          <a:xfrm flipV="1">
            <a:off x="4535921" y="2941083"/>
            <a:ext cx="466193" cy="304335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stCxn id="30" idx="3"/>
            <a:endCxn id="28" idx="1"/>
          </p:cNvCxnSpPr>
          <p:nvPr/>
        </p:nvCxnSpPr>
        <p:spPr>
          <a:xfrm flipV="1">
            <a:off x="6507654" y="2598190"/>
            <a:ext cx="532647" cy="342893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/>
          <p:cNvCxnSpPr>
            <a:stCxn id="27" idx="1"/>
            <a:endCxn id="31" idx="1"/>
          </p:cNvCxnSpPr>
          <p:nvPr/>
        </p:nvCxnSpPr>
        <p:spPr>
          <a:xfrm flipV="1">
            <a:off x="4535921" y="4587772"/>
            <a:ext cx="114362" cy="227806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Gerader Verbinder 40"/>
          <p:cNvCxnSpPr>
            <a:stCxn id="31" idx="3"/>
            <a:endCxn id="29" idx="1"/>
          </p:cNvCxnSpPr>
          <p:nvPr/>
        </p:nvCxnSpPr>
        <p:spPr>
          <a:xfrm flipV="1">
            <a:off x="6745728" y="4186105"/>
            <a:ext cx="293900" cy="401667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feld 43"/>
          <p:cNvSpPr txBox="1"/>
          <p:nvPr/>
        </p:nvSpPr>
        <p:spPr>
          <a:xfrm>
            <a:off x="7045011" y="5281109"/>
            <a:ext cx="47151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Less</a:t>
            </a:r>
            <a:r>
              <a:rPr lang="de-DE" dirty="0" smtClean="0"/>
              <a:t> </a:t>
            </a:r>
            <a:r>
              <a:rPr lang="de-DE" dirty="0" err="1" smtClean="0"/>
              <a:t>volume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private </a:t>
            </a:r>
            <a:r>
              <a:rPr lang="de-DE" dirty="0" err="1" smtClean="0"/>
              <a:t>copy</a:t>
            </a:r>
            <a:endParaRPr lang="de-DE" dirty="0" smtClean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Near</a:t>
            </a:r>
            <a:r>
              <a:rPr lang="de-DE" dirty="0"/>
              <a:t> </a:t>
            </a:r>
            <a:r>
              <a:rPr lang="de-DE" dirty="0" err="1" smtClean="0"/>
              <a:t>zero</a:t>
            </a:r>
            <a:r>
              <a:rPr lang="de-DE" dirty="0" smtClean="0"/>
              <a:t> </a:t>
            </a:r>
            <a:r>
              <a:rPr lang="de-DE" dirty="0" err="1" smtClean="0"/>
              <a:t>runtime</a:t>
            </a:r>
            <a:r>
              <a:rPr lang="de-DE" dirty="0" smtClean="0"/>
              <a:t> </a:t>
            </a:r>
            <a:r>
              <a:rPr lang="de-DE" dirty="0" err="1" smtClean="0"/>
              <a:t>overhead</a:t>
            </a:r>
            <a:r>
              <a:rPr lang="de-DE" dirty="0" smtClean="0"/>
              <a:t> (RAM, CPU)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smtClean="0"/>
              <a:t>Short </a:t>
            </a:r>
            <a:r>
              <a:rPr lang="de-DE" dirty="0" err="1" smtClean="0"/>
              <a:t>start-up</a:t>
            </a:r>
            <a:r>
              <a:rPr lang="de-DE" dirty="0" smtClean="0"/>
              <a:t> time (~ time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lauch</a:t>
            </a:r>
            <a:r>
              <a:rPr lang="de-DE" dirty="0" smtClean="0"/>
              <a:t> a </a:t>
            </a:r>
            <a:r>
              <a:rPr lang="de-DE" dirty="0" err="1" smtClean="0"/>
              <a:t>process</a:t>
            </a:r>
            <a:r>
              <a:rPr lang="de-DE" dirty="0"/>
              <a:t>)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45" name="Textfeld 44"/>
          <p:cNvSpPr txBox="1"/>
          <p:nvPr/>
        </p:nvSpPr>
        <p:spPr>
          <a:xfrm>
            <a:off x="1256397" y="5241986"/>
            <a:ext cx="2281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 err="1" smtClean="0"/>
              <a:t>Stronger</a:t>
            </a:r>
            <a:r>
              <a:rPr lang="de-DE" dirty="0" smtClean="0"/>
              <a:t> Isolation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9297733" y="272659"/>
            <a:ext cx="27254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/>
              <a:t>*) HSI = Hardware Software Interface</a:t>
            </a:r>
          </a:p>
          <a:p>
            <a:r>
              <a:rPr lang="de-DE" sz="1200" dirty="0" smtClean="0"/>
              <a:t>    SCI = System Call Interface</a:t>
            </a:r>
            <a:endParaRPr lang="de-DE" sz="1200" dirty="0"/>
          </a:p>
        </p:txBody>
      </p:sp>
      <p:sp>
        <p:nvSpPr>
          <p:cNvPr id="5" name="Textfeld 4"/>
          <p:cNvSpPr txBox="1"/>
          <p:nvPr/>
        </p:nvSpPr>
        <p:spPr>
          <a:xfrm rot="16200000">
            <a:off x="3372989" y="3165673"/>
            <a:ext cx="1770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Virtual </a:t>
            </a:r>
            <a:r>
              <a:rPr lang="de-DE" dirty="0" err="1" smtClean="0"/>
              <a:t>Machine</a:t>
            </a:r>
            <a:endParaRPr lang="de-DE" dirty="0"/>
          </a:p>
        </p:txBody>
      </p:sp>
      <p:sp>
        <p:nvSpPr>
          <p:cNvPr id="35" name="Textfeld 34"/>
          <p:cNvSpPr txBox="1"/>
          <p:nvPr/>
        </p:nvSpPr>
        <p:spPr>
          <a:xfrm rot="16200000">
            <a:off x="6735494" y="2423808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Container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1608003" y="1535779"/>
            <a:ext cx="2056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err="1" smtClean="0"/>
              <a:t>Isolated</a:t>
            </a:r>
            <a:r>
              <a:rPr lang="de-DE" i="1" dirty="0" smtClean="0"/>
              <a:t> Hardware</a:t>
            </a:r>
            <a:endParaRPr lang="de-DE" i="1" dirty="0"/>
          </a:p>
        </p:txBody>
      </p:sp>
      <p:sp>
        <p:nvSpPr>
          <p:cNvPr id="37" name="Textfeld 36"/>
          <p:cNvSpPr txBox="1"/>
          <p:nvPr/>
        </p:nvSpPr>
        <p:spPr>
          <a:xfrm>
            <a:off x="6171436" y="1530253"/>
            <a:ext cx="5233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 err="1" smtClean="0"/>
              <a:t>Isolated</a:t>
            </a:r>
            <a:r>
              <a:rPr lang="de-DE" i="1" dirty="0" smtClean="0"/>
              <a:t> NW-interface, </a:t>
            </a:r>
            <a:r>
              <a:rPr lang="de-DE" i="1" dirty="0" err="1" smtClean="0"/>
              <a:t>process</a:t>
            </a:r>
            <a:r>
              <a:rPr lang="de-DE" i="1" dirty="0" smtClean="0"/>
              <a:t> </a:t>
            </a:r>
            <a:r>
              <a:rPr lang="de-DE" i="1" dirty="0" err="1" smtClean="0"/>
              <a:t>space</a:t>
            </a:r>
            <a:r>
              <a:rPr lang="de-DE" i="1" dirty="0" smtClean="0"/>
              <a:t>, </a:t>
            </a:r>
            <a:r>
              <a:rPr lang="de-DE" i="1" dirty="0" err="1" smtClean="0"/>
              <a:t>file</a:t>
            </a:r>
            <a:r>
              <a:rPr lang="de-DE" i="1" dirty="0" smtClean="0"/>
              <a:t> </a:t>
            </a:r>
            <a:r>
              <a:rPr lang="de-DE" i="1" dirty="0" err="1" smtClean="0"/>
              <a:t>system</a:t>
            </a:r>
            <a:endParaRPr lang="de-DE" i="1" dirty="0"/>
          </a:p>
        </p:txBody>
      </p:sp>
      <p:pic>
        <p:nvPicPr>
          <p:cNvPr id="27650" name="Picture 2" descr="https://upload.wikimedia.org/wikipedia/commons/d/d5/Virtualbox_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5441" y="2420660"/>
            <a:ext cx="2220949" cy="2220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654" name="Picture 6" descr="http://www.unixstickers.com/image/data/stickers/docker/Docker-logo-and-type.sh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44359">
            <a:off x="9096933" y="1688225"/>
            <a:ext cx="3906113" cy="3906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015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04" name="think-cell Folie" r:id="rId4" imgW="327" imgH="327" progId="TCLayout.ActiveDocument.1">
                  <p:embed/>
                </p:oleObj>
              </mc:Choice>
              <mc:Fallback>
                <p:oleObj name="think-cell Folie" r:id="rId4" imgW="327" imgH="327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6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Containerization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Docker</a:t>
            </a:r>
            <a:endParaRPr lang="de-DE" dirty="0"/>
          </a:p>
        </p:txBody>
      </p:sp>
      <p:pic>
        <p:nvPicPr>
          <p:cNvPr id="20482" name="Picture 2" descr="http://www.containersucher.com/assets/plugindata/w2dblgbb1ca3b3057e90d9af3e514539e33a22/pic1271913090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1733" y="1639974"/>
            <a:ext cx="6387661" cy="3950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4" name="Picture 4" descr="http://www.voelkner.de/products/156561/100-xl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7089" y="2581023"/>
            <a:ext cx="1593056" cy="1006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88" name="Picture 8" descr="http://www.henri.de/media/image/thumbnail/5964d3325b95881a5ebb4a0835fbf358_600x600.jpg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162"/>
          <a:stretch/>
        </p:blipFill>
        <p:spPr bwMode="auto">
          <a:xfrm rot="548104">
            <a:off x="5790160" y="4985173"/>
            <a:ext cx="2105556" cy="613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feld 1"/>
          <p:cNvSpPr txBox="1"/>
          <p:nvPr/>
        </p:nvSpPr>
        <p:spPr>
          <a:xfrm>
            <a:off x="8776710" y="2581023"/>
            <a:ext cx="333909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dirty="0" err="1" smtClean="0">
                <a:solidFill>
                  <a:schemeClr val="bg1"/>
                </a:solidFill>
              </a:rPr>
              <a:t>My</a:t>
            </a:r>
            <a:endParaRPr lang="de-DE" sz="4400" dirty="0" smtClean="0">
              <a:solidFill>
                <a:schemeClr val="bg1"/>
              </a:solidFill>
            </a:endParaRPr>
          </a:p>
          <a:p>
            <a:r>
              <a:rPr lang="de-DE" sz="4400" dirty="0" smtClean="0">
                <a:solidFill>
                  <a:schemeClr val="bg1"/>
                </a:solidFill>
              </a:rPr>
              <a:t>App</a:t>
            </a:r>
            <a:endParaRPr lang="de-DE" sz="4400" dirty="0">
              <a:solidFill>
                <a:schemeClr val="bg1"/>
              </a:solidFill>
            </a:endParaRPr>
          </a:p>
        </p:txBody>
      </p:sp>
      <p:pic>
        <p:nvPicPr>
          <p:cNvPr id="21520" name="Picture 16" descr="http://s4.srfcdn.ch/images/auftritte/kultur/bilder/2014/01/03/node_3915298/56659514-4-ger-DE/bild_s12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72" y="2029036"/>
            <a:ext cx="4156794" cy="3117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feil nach rechts 6"/>
          <p:cNvSpPr/>
          <p:nvPr/>
        </p:nvSpPr>
        <p:spPr>
          <a:xfrm>
            <a:off x="4960358" y="3367983"/>
            <a:ext cx="794473" cy="494816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8" name="Rechteck 7"/>
          <p:cNvSpPr/>
          <p:nvPr/>
        </p:nvSpPr>
        <p:spPr>
          <a:xfrm>
            <a:off x="474384" y="5159921"/>
            <a:ext cx="428908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/>
              <a:t>http://www.srf.ch/kultur/im-fokus/brasilien/favelas-im-wandel-die-armen-muessen-weichen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6374296" y="5624565"/>
            <a:ext cx="64703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/>
              <a:t>Standard </a:t>
            </a:r>
            <a:r>
              <a:rPr lang="de-DE" sz="2400" dirty="0" err="1" smtClean="0"/>
              <a:t>format</a:t>
            </a:r>
            <a:r>
              <a:rPr lang="de-DE" sz="2400" dirty="0" smtClean="0"/>
              <a:t> </a:t>
            </a:r>
            <a:r>
              <a:rPr lang="de-DE" sz="2400" dirty="0" err="1" smtClean="0"/>
              <a:t>for</a:t>
            </a:r>
            <a:r>
              <a:rPr lang="de-DE" sz="2400" dirty="0" smtClean="0"/>
              <a:t> </a:t>
            </a:r>
            <a:r>
              <a:rPr lang="de-DE" sz="2400" dirty="0" err="1" smtClean="0"/>
              <a:t>operations</a:t>
            </a:r>
            <a:r>
              <a:rPr lang="de-DE" sz="2400" dirty="0" smtClean="0"/>
              <a:t> </a:t>
            </a:r>
            <a:br>
              <a:rPr lang="de-DE" sz="2400" dirty="0" smtClean="0"/>
            </a:br>
            <a:r>
              <a:rPr lang="de-DE" sz="2400" dirty="0" smtClean="0"/>
              <a:t>(</a:t>
            </a:r>
            <a:r>
              <a:rPr lang="de-DE" sz="2400" dirty="0" err="1" smtClean="0"/>
              <a:t>start</a:t>
            </a:r>
            <a:r>
              <a:rPr lang="de-DE" sz="2400" dirty="0" smtClean="0"/>
              <a:t>, </a:t>
            </a:r>
            <a:r>
              <a:rPr lang="de-DE" sz="2400" dirty="0" err="1" smtClean="0"/>
              <a:t>stop</a:t>
            </a:r>
            <a:r>
              <a:rPr lang="de-DE" sz="2400" dirty="0" smtClean="0"/>
              <a:t>, </a:t>
            </a:r>
            <a:r>
              <a:rPr lang="de-DE" sz="2400" dirty="0" err="1" smtClean="0"/>
              <a:t>configure</a:t>
            </a:r>
            <a:r>
              <a:rPr lang="de-DE" sz="2400" dirty="0" smtClean="0"/>
              <a:t>, </a:t>
            </a:r>
            <a:r>
              <a:rPr lang="de-DE" sz="2400" dirty="0" err="1" smtClean="0"/>
              <a:t>wire</a:t>
            </a:r>
            <a:r>
              <a:rPr lang="de-DE" sz="2400" dirty="0" smtClean="0"/>
              <a:t>, </a:t>
            </a:r>
            <a:r>
              <a:rPr lang="de-DE" sz="2400" dirty="0" err="1" smtClean="0"/>
              <a:t>debug</a:t>
            </a:r>
            <a:r>
              <a:rPr lang="de-DE" sz="2400" dirty="0" smtClean="0"/>
              <a:t>, …) </a:t>
            </a:r>
            <a:br>
              <a:rPr lang="de-DE" sz="2400" dirty="0" smtClean="0"/>
            </a:b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dirty="0" err="1" smtClean="0"/>
              <a:t>software</a:t>
            </a:r>
            <a:r>
              <a:rPr lang="de-DE" sz="2400" dirty="0" smtClean="0"/>
              <a:t> </a:t>
            </a:r>
            <a:r>
              <a:rPr lang="de-DE" sz="2400" dirty="0" err="1" smtClean="0"/>
              <a:t>logistics</a:t>
            </a:r>
            <a:r>
              <a:rPr lang="de-DE" sz="2400" dirty="0" smtClean="0"/>
              <a:t>.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082804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44" name="think-cell Folie" r:id="rId5" imgW="290" imgH="290" progId="TCLayout.ActiveDocument.1">
                  <p:embed/>
                </p:oleObj>
              </mc:Choice>
              <mc:Fallback>
                <p:oleObj name="think-cell Folie" r:id="rId5" imgW="290" imgH="29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" name="Rechteck 48"/>
          <p:cNvSpPr/>
          <p:nvPr/>
        </p:nvSpPr>
        <p:spPr>
          <a:xfrm>
            <a:off x="1522056" y="1339531"/>
            <a:ext cx="3704812" cy="353341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" name="Rechteck 3"/>
          <p:cNvSpPr/>
          <p:nvPr/>
        </p:nvSpPr>
        <p:spPr>
          <a:xfrm>
            <a:off x="6349803" y="1339531"/>
            <a:ext cx="3413318" cy="3929155"/>
          </a:xfrm>
          <a:prstGeom prst="rect">
            <a:avLst/>
          </a:prstGeom>
          <a:solidFill>
            <a:srgbClr val="CCFFCC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Docker: Images </a:t>
            </a:r>
            <a:r>
              <a:rPr lang="de-DE" dirty="0" err="1" smtClean="0"/>
              <a:t>and</a:t>
            </a:r>
            <a:r>
              <a:rPr lang="de-DE" dirty="0" smtClean="0"/>
              <a:t> Containers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7</a:t>
            </a:fld>
            <a:endParaRPr lang="de-DE"/>
          </a:p>
        </p:txBody>
      </p:sp>
      <p:sp>
        <p:nvSpPr>
          <p:cNvPr id="8" name="Rechteck 7"/>
          <p:cNvSpPr/>
          <p:nvPr/>
        </p:nvSpPr>
        <p:spPr>
          <a:xfrm>
            <a:off x="1740479" y="3739928"/>
            <a:ext cx="3387689" cy="950279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b="1" dirty="0" smtClean="0"/>
              <a:t>Base Image</a:t>
            </a:r>
            <a:br>
              <a:rPr lang="de-DE" b="1" dirty="0" smtClean="0"/>
            </a:br>
            <a:r>
              <a:rPr lang="de-DE" dirty="0" smtClean="0"/>
              <a:t>(e.g. Ubuntu)</a:t>
            </a:r>
          </a:p>
        </p:txBody>
      </p:sp>
      <p:sp>
        <p:nvSpPr>
          <p:cNvPr id="10" name="Rechteck 9"/>
          <p:cNvSpPr/>
          <p:nvPr/>
        </p:nvSpPr>
        <p:spPr>
          <a:xfrm>
            <a:off x="1740479" y="2358046"/>
            <a:ext cx="3376671" cy="1214573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b="1" dirty="0" err="1" smtClean="0"/>
              <a:t>Derived</a:t>
            </a:r>
            <a:r>
              <a:rPr lang="de-DE" b="1" dirty="0" smtClean="0"/>
              <a:t/>
            </a:r>
            <a:br>
              <a:rPr lang="de-DE" b="1" dirty="0" smtClean="0"/>
            </a:br>
            <a:r>
              <a:rPr lang="de-DE" b="1" dirty="0" smtClean="0"/>
              <a:t>Images &lt;I1&gt;</a:t>
            </a:r>
            <a:endParaRPr lang="de-DE" dirty="0" smtClean="0"/>
          </a:p>
        </p:txBody>
      </p:sp>
      <p:sp>
        <p:nvSpPr>
          <p:cNvPr id="9" name="Rechteck 8"/>
          <p:cNvSpPr/>
          <p:nvPr/>
        </p:nvSpPr>
        <p:spPr>
          <a:xfrm>
            <a:off x="3241201" y="3817591"/>
            <a:ext cx="1791189" cy="39247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Filesystem</a:t>
            </a:r>
          </a:p>
        </p:txBody>
      </p:sp>
      <p:cxnSp>
        <p:nvCxnSpPr>
          <p:cNvPr id="17" name="Gerader Verbinder 16"/>
          <p:cNvCxnSpPr>
            <a:stCxn id="10" idx="2"/>
            <a:endCxn id="8" idx="0"/>
          </p:cNvCxnSpPr>
          <p:nvPr/>
        </p:nvCxnSpPr>
        <p:spPr>
          <a:xfrm>
            <a:off x="3428815" y="3572619"/>
            <a:ext cx="5509" cy="167309"/>
          </a:xfrm>
          <a:prstGeom prst="line">
            <a:avLst/>
          </a:prstGeom>
          <a:ln w="31750" cmpd="sng">
            <a:solidFill>
              <a:schemeClr val="tx2"/>
            </a:solidFill>
            <a:headEnd w="lg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/>
          <p:cNvCxnSpPr/>
          <p:nvPr/>
        </p:nvCxnSpPr>
        <p:spPr>
          <a:xfrm>
            <a:off x="4848714" y="2134139"/>
            <a:ext cx="1" cy="244459"/>
          </a:xfrm>
          <a:prstGeom prst="line">
            <a:avLst/>
          </a:prstGeom>
          <a:ln w="31750" cmpd="sng">
            <a:solidFill>
              <a:schemeClr val="tx2"/>
            </a:solidFill>
            <a:headEnd w="lg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/>
          <p:cNvCxnSpPr/>
          <p:nvPr/>
        </p:nvCxnSpPr>
        <p:spPr>
          <a:xfrm>
            <a:off x="4833586" y="2137363"/>
            <a:ext cx="517518" cy="4717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/>
          <p:cNvCxnSpPr/>
          <p:nvPr/>
        </p:nvCxnSpPr>
        <p:spPr>
          <a:xfrm flipV="1">
            <a:off x="5125553" y="2536103"/>
            <a:ext cx="236865" cy="2692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/>
          <p:cNvCxnSpPr/>
          <p:nvPr/>
        </p:nvCxnSpPr>
        <p:spPr>
          <a:xfrm flipH="1" flipV="1">
            <a:off x="5343781" y="2128479"/>
            <a:ext cx="5977" cy="407624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hteck 32"/>
          <p:cNvSpPr/>
          <p:nvPr/>
        </p:nvSpPr>
        <p:spPr>
          <a:xfrm>
            <a:off x="6466716" y="1813651"/>
            <a:ext cx="3165778" cy="2511846"/>
          </a:xfrm>
          <a:prstGeom prst="rect">
            <a:avLst/>
          </a:prstGeom>
          <a:solidFill>
            <a:srgbClr val="00B050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b="1" dirty="0" smtClean="0"/>
              <a:t>Union Filesystem</a:t>
            </a:r>
            <a:endParaRPr lang="de-DE" dirty="0" smtClean="0"/>
          </a:p>
        </p:txBody>
      </p:sp>
      <p:sp>
        <p:nvSpPr>
          <p:cNvPr id="34" name="Rechteck 33"/>
          <p:cNvSpPr/>
          <p:nvPr/>
        </p:nvSpPr>
        <p:spPr>
          <a:xfrm>
            <a:off x="6601305" y="3719569"/>
            <a:ext cx="2825278" cy="47103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Distro</a:t>
            </a:r>
            <a:r>
              <a:rPr lang="de-DE" dirty="0" smtClean="0"/>
              <a:t> </a:t>
            </a:r>
            <a:r>
              <a:rPr lang="de-DE" dirty="0" err="1" smtClean="0"/>
              <a:t>libs</a:t>
            </a:r>
            <a:r>
              <a:rPr lang="de-DE" dirty="0"/>
              <a:t> </a:t>
            </a:r>
            <a:r>
              <a:rPr lang="de-DE" dirty="0" smtClean="0"/>
              <a:t>+ </a:t>
            </a:r>
            <a:r>
              <a:rPr lang="de-DE" dirty="0" err="1" smtClean="0"/>
              <a:t>files</a:t>
            </a:r>
            <a:endParaRPr lang="de-DE" dirty="0" smtClean="0"/>
          </a:p>
        </p:txBody>
      </p:sp>
      <p:sp>
        <p:nvSpPr>
          <p:cNvPr id="35" name="Rechteck 34"/>
          <p:cNvSpPr/>
          <p:nvPr/>
        </p:nvSpPr>
        <p:spPr>
          <a:xfrm>
            <a:off x="6601305" y="3357638"/>
            <a:ext cx="2828858" cy="3619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36" name="Gleichschenkliges Dreieck 35"/>
          <p:cNvSpPr/>
          <p:nvPr/>
        </p:nvSpPr>
        <p:spPr>
          <a:xfrm>
            <a:off x="7903637" y="3428603"/>
            <a:ext cx="220613" cy="223166"/>
          </a:xfrm>
          <a:prstGeom prst="triangle">
            <a:avLst/>
          </a:prstGeom>
          <a:noFill/>
          <a:ln w="190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37" name="Rechteck 36"/>
          <p:cNvSpPr/>
          <p:nvPr/>
        </p:nvSpPr>
        <p:spPr>
          <a:xfrm>
            <a:off x="6597725" y="2819015"/>
            <a:ext cx="2828858" cy="3619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smtClean="0"/>
          </a:p>
        </p:txBody>
      </p:sp>
      <p:sp>
        <p:nvSpPr>
          <p:cNvPr id="38" name="Gleichschenkliges Dreieck 37"/>
          <p:cNvSpPr/>
          <p:nvPr/>
        </p:nvSpPr>
        <p:spPr>
          <a:xfrm>
            <a:off x="7900057" y="2889980"/>
            <a:ext cx="220613" cy="223166"/>
          </a:xfrm>
          <a:prstGeom prst="triangle">
            <a:avLst/>
          </a:prstGeom>
          <a:noFill/>
          <a:ln w="190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39" name="Gerader Verbinder 38"/>
          <p:cNvCxnSpPr>
            <a:stCxn id="35" idx="0"/>
            <a:endCxn id="37" idx="2"/>
          </p:cNvCxnSpPr>
          <p:nvPr/>
        </p:nvCxnSpPr>
        <p:spPr>
          <a:xfrm flipH="1" flipV="1">
            <a:off x="8012154" y="3180946"/>
            <a:ext cx="3580" cy="176692"/>
          </a:xfrm>
          <a:prstGeom prst="line">
            <a:avLst/>
          </a:prstGeom>
          <a:ln w="31750" cmpd="sng">
            <a:solidFill>
              <a:schemeClr val="bg1"/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echteck 40"/>
          <p:cNvSpPr/>
          <p:nvPr/>
        </p:nvSpPr>
        <p:spPr>
          <a:xfrm>
            <a:off x="6595934" y="2233918"/>
            <a:ext cx="2828858" cy="361931"/>
          </a:xfrm>
          <a:prstGeom prst="rect">
            <a:avLst/>
          </a:prstGeom>
          <a:solidFill>
            <a:srgbClr val="92D050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Container State</a:t>
            </a:r>
          </a:p>
        </p:txBody>
      </p:sp>
      <p:cxnSp>
        <p:nvCxnSpPr>
          <p:cNvPr id="42" name="Gerader Verbinder 41"/>
          <p:cNvCxnSpPr/>
          <p:nvPr/>
        </p:nvCxnSpPr>
        <p:spPr>
          <a:xfrm flipH="1" flipV="1">
            <a:off x="7979011" y="2584309"/>
            <a:ext cx="3580" cy="176692"/>
          </a:xfrm>
          <a:prstGeom prst="line">
            <a:avLst/>
          </a:prstGeom>
          <a:ln w="31750" cmpd="sng">
            <a:solidFill>
              <a:schemeClr val="bg1"/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hteck 43"/>
          <p:cNvSpPr/>
          <p:nvPr/>
        </p:nvSpPr>
        <p:spPr>
          <a:xfrm>
            <a:off x="6466715" y="4325497"/>
            <a:ext cx="3165779" cy="399436"/>
          </a:xfrm>
          <a:prstGeom prst="rect">
            <a:avLst/>
          </a:prstGeom>
          <a:solidFill>
            <a:srgbClr val="00B050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b="1" dirty="0" smtClean="0"/>
              <a:t>Container Information</a:t>
            </a:r>
            <a:endParaRPr lang="de-DE" dirty="0" smtClean="0"/>
          </a:p>
        </p:txBody>
      </p:sp>
      <p:sp>
        <p:nvSpPr>
          <p:cNvPr id="43" name="Pfeil nach rechts 42"/>
          <p:cNvSpPr/>
          <p:nvPr/>
        </p:nvSpPr>
        <p:spPr>
          <a:xfrm>
            <a:off x="5239369" y="3967533"/>
            <a:ext cx="1120087" cy="323921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6" name="Pfeil nach rechts 45"/>
          <p:cNvSpPr/>
          <p:nvPr/>
        </p:nvSpPr>
        <p:spPr>
          <a:xfrm rot="10800000">
            <a:off x="5226868" y="2745670"/>
            <a:ext cx="1119355" cy="369741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45" name="Textfeld 44"/>
          <p:cNvSpPr txBox="1"/>
          <p:nvPr/>
        </p:nvSpPr>
        <p:spPr>
          <a:xfrm>
            <a:off x="5506348" y="3712128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run</a:t>
            </a:r>
            <a:endParaRPr lang="de-DE" dirty="0"/>
          </a:p>
        </p:txBody>
      </p:sp>
      <p:sp>
        <p:nvSpPr>
          <p:cNvPr id="48" name="Textfeld 47"/>
          <p:cNvSpPr txBox="1"/>
          <p:nvPr/>
        </p:nvSpPr>
        <p:spPr>
          <a:xfrm>
            <a:off x="5392462" y="2458778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commit</a:t>
            </a:r>
            <a:endParaRPr lang="de-DE" dirty="0"/>
          </a:p>
        </p:txBody>
      </p:sp>
      <p:sp>
        <p:nvSpPr>
          <p:cNvPr id="13" name="Textfeld 12"/>
          <p:cNvSpPr txBox="1"/>
          <p:nvPr/>
        </p:nvSpPr>
        <p:spPr>
          <a:xfrm>
            <a:off x="7417893" y="1378426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Container</a:t>
            </a:r>
            <a:endParaRPr lang="de-DE" dirty="0"/>
          </a:p>
        </p:txBody>
      </p:sp>
      <p:sp>
        <p:nvSpPr>
          <p:cNvPr id="14" name="Geschweifte Klammer rechts 13"/>
          <p:cNvSpPr/>
          <p:nvPr/>
        </p:nvSpPr>
        <p:spPr>
          <a:xfrm>
            <a:off x="9494220" y="2818154"/>
            <a:ext cx="729232" cy="1355014"/>
          </a:xfrm>
          <a:prstGeom prst="rightBrac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0" name="Geschweifte Klammer rechts 39"/>
          <p:cNvSpPr/>
          <p:nvPr/>
        </p:nvSpPr>
        <p:spPr>
          <a:xfrm>
            <a:off x="9502356" y="2182189"/>
            <a:ext cx="729232" cy="490466"/>
          </a:xfrm>
          <a:prstGeom prst="rightBrac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/>
          <p:cNvSpPr txBox="1"/>
          <p:nvPr/>
        </p:nvSpPr>
        <p:spPr>
          <a:xfrm>
            <a:off x="10231588" y="3300571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r</a:t>
            </a:r>
            <a:r>
              <a:rPr lang="de-DE" dirty="0" err="1" smtClean="0"/>
              <a:t>ead</a:t>
            </a:r>
            <a:r>
              <a:rPr lang="de-DE" dirty="0" smtClean="0"/>
              <a:t> </a:t>
            </a:r>
            <a:r>
              <a:rPr lang="de-DE" dirty="0" err="1" smtClean="0"/>
              <a:t>only</a:t>
            </a:r>
            <a:endParaRPr lang="de-DE" dirty="0"/>
          </a:p>
        </p:txBody>
      </p:sp>
      <p:sp>
        <p:nvSpPr>
          <p:cNvPr id="47" name="Textfeld 46"/>
          <p:cNvSpPr txBox="1"/>
          <p:nvPr/>
        </p:nvSpPr>
        <p:spPr>
          <a:xfrm>
            <a:off x="10231588" y="2208736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read</a:t>
            </a:r>
            <a:r>
              <a:rPr lang="de-DE" dirty="0" smtClean="0"/>
              <a:t> / </a:t>
            </a:r>
            <a:r>
              <a:rPr lang="de-DE" dirty="0" err="1" smtClean="0"/>
              <a:t>write</a:t>
            </a:r>
            <a:endParaRPr lang="de-DE" dirty="0"/>
          </a:p>
        </p:txBody>
      </p:sp>
      <p:sp>
        <p:nvSpPr>
          <p:cNvPr id="50" name="Textfeld 49"/>
          <p:cNvSpPr txBox="1"/>
          <p:nvPr/>
        </p:nvSpPr>
        <p:spPr>
          <a:xfrm>
            <a:off x="2723420" y="1378426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Images</a:t>
            </a:r>
            <a:endParaRPr lang="de-DE" dirty="0"/>
          </a:p>
        </p:txBody>
      </p:sp>
      <p:sp>
        <p:nvSpPr>
          <p:cNvPr id="51" name="Rechteck 50"/>
          <p:cNvSpPr/>
          <p:nvPr/>
        </p:nvSpPr>
        <p:spPr>
          <a:xfrm>
            <a:off x="3241201" y="4243422"/>
            <a:ext cx="1791189" cy="37009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Configuration</a:t>
            </a:r>
            <a:endParaRPr lang="de-DE" dirty="0" smtClean="0"/>
          </a:p>
        </p:txBody>
      </p:sp>
      <p:sp>
        <p:nvSpPr>
          <p:cNvPr id="59" name="Rechteck 58"/>
          <p:cNvSpPr/>
          <p:nvPr/>
        </p:nvSpPr>
        <p:spPr>
          <a:xfrm>
            <a:off x="3241201" y="2737166"/>
            <a:ext cx="1801827" cy="39247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  Filesystem</a:t>
            </a:r>
          </a:p>
        </p:txBody>
      </p:sp>
      <p:sp>
        <p:nvSpPr>
          <p:cNvPr id="60" name="Rechteck 59"/>
          <p:cNvSpPr/>
          <p:nvPr/>
        </p:nvSpPr>
        <p:spPr>
          <a:xfrm>
            <a:off x="3241201" y="3162997"/>
            <a:ext cx="1801827" cy="37009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    </a:t>
            </a:r>
            <a:r>
              <a:rPr lang="de-DE" dirty="0" err="1" smtClean="0"/>
              <a:t>Configuration</a:t>
            </a:r>
            <a:endParaRPr lang="de-DE" dirty="0" smtClean="0"/>
          </a:p>
        </p:txBody>
      </p:sp>
      <p:sp>
        <p:nvSpPr>
          <p:cNvPr id="64" name="Textfeld 63"/>
          <p:cNvSpPr txBox="1"/>
          <p:nvPr/>
        </p:nvSpPr>
        <p:spPr>
          <a:xfrm>
            <a:off x="3664703" y="2368953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Layer: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1" name="Gleichschenkliges Dreieck 10"/>
          <p:cNvSpPr/>
          <p:nvPr/>
        </p:nvSpPr>
        <p:spPr>
          <a:xfrm>
            <a:off x="3331971" y="2818154"/>
            <a:ext cx="220613" cy="223166"/>
          </a:xfrm>
          <a:prstGeom prst="triangle">
            <a:avLst/>
          </a:prstGeom>
          <a:noFill/>
          <a:ln w="190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7" name="Gleichschenkliges Dreieck 66"/>
          <p:cNvSpPr/>
          <p:nvPr/>
        </p:nvSpPr>
        <p:spPr>
          <a:xfrm>
            <a:off x="3318507" y="3234023"/>
            <a:ext cx="220613" cy="223166"/>
          </a:xfrm>
          <a:prstGeom prst="triangle">
            <a:avLst/>
          </a:prstGeom>
          <a:noFill/>
          <a:ln w="190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9" name="Rechteck 68"/>
          <p:cNvSpPr/>
          <p:nvPr/>
        </p:nvSpPr>
        <p:spPr>
          <a:xfrm>
            <a:off x="6466715" y="4726093"/>
            <a:ext cx="3165779" cy="399436"/>
          </a:xfrm>
          <a:prstGeom prst="rect">
            <a:avLst/>
          </a:prstGeom>
          <a:solidFill>
            <a:srgbClr val="00B050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b="1" dirty="0" err="1" smtClean="0"/>
              <a:t>Entrypoint</a:t>
            </a:r>
            <a:r>
              <a:rPr lang="de-DE" b="1" dirty="0" smtClean="0"/>
              <a:t> </a:t>
            </a:r>
            <a:r>
              <a:rPr lang="de-DE" b="1" dirty="0" err="1" smtClean="0"/>
              <a:t>Process</a:t>
            </a:r>
            <a:endParaRPr lang="de-DE" dirty="0" smtClean="0"/>
          </a:p>
        </p:txBody>
      </p:sp>
      <p:sp>
        <p:nvSpPr>
          <p:cNvPr id="70" name="Textfeld 69"/>
          <p:cNvSpPr txBox="1"/>
          <p:nvPr/>
        </p:nvSpPr>
        <p:spPr>
          <a:xfrm>
            <a:off x="1852250" y="5334579"/>
            <a:ext cx="30700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/>
              <a:t>Resting</a:t>
            </a:r>
            <a:r>
              <a:rPr lang="de-DE" b="1" dirty="0" smtClean="0"/>
              <a:t> </a:t>
            </a:r>
            <a:r>
              <a:rPr lang="de-DE" b="1" dirty="0" err="1" smtClean="0"/>
              <a:t>and</a:t>
            </a:r>
            <a:r>
              <a:rPr lang="de-DE" b="1" dirty="0" smtClean="0"/>
              <a:t> transportable</a:t>
            </a:r>
          </a:p>
          <a:p>
            <a:r>
              <a:rPr lang="de-DE" dirty="0" smtClean="0"/>
              <a:t>Docker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fetches</a:t>
            </a:r>
            <a:r>
              <a:rPr lang="de-DE" dirty="0" smtClean="0"/>
              <a:t> </a:t>
            </a:r>
            <a:r>
              <a:rPr lang="de-DE" dirty="0" err="1" smtClean="0"/>
              <a:t>layers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endParaRPr lang="de-DE" dirty="0" smtClean="0"/>
          </a:p>
          <a:p>
            <a:r>
              <a:rPr lang="de-DE" dirty="0" err="1" smtClean="0"/>
              <a:t>does</a:t>
            </a:r>
            <a:r>
              <a:rPr lang="de-DE" dirty="0" smtClean="0"/>
              <a:t> not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/>
              <a:t>local</a:t>
            </a:r>
            <a:endParaRPr lang="de-DE" dirty="0"/>
          </a:p>
        </p:txBody>
      </p:sp>
      <p:sp>
        <p:nvSpPr>
          <p:cNvPr id="71" name="Textfeld 70"/>
          <p:cNvSpPr txBox="1"/>
          <p:nvPr/>
        </p:nvSpPr>
        <p:spPr>
          <a:xfrm>
            <a:off x="6146033" y="5334579"/>
            <a:ext cx="38208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 smtClean="0"/>
              <a:t>Running</a:t>
            </a:r>
            <a:endParaRPr lang="de-DE" b="1" dirty="0" smtClean="0"/>
          </a:p>
          <a:p>
            <a:pPr algn="ctr"/>
            <a:r>
              <a:rPr lang="de-DE" dirty="0" smtClean="0"/>
              <a:t>Container </a:t>
            </a:r>
            <a:r>
              <a:rPr lang="de-DE" dirty="0" err="1" smtClean="0"/>
              <a:t>runs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long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entrypoint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r>
              <a:rPr lang="de-DE" dirty="0" smtClean="0"/>
              <a:t> </a:t>
            </a:r>
            <a:r>
              <a:rPr lang="de-DE" dirty="0" err="1" smtClean="0"/>
              <a:t>runs</a:t>
            </a:r>
            <a:r>
              <a:rPr lang="de-DE" dirty="0" smtClean="0"/>
              <a:t> in </a:t>
            </a:r>
            <a:r>
              <a:rPr lang="de-DE" dirty="0" err="1" smtClean="0"/>
              <a:t>foreground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21969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hub.docker.com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Public </a:t>
            </a:r>
            <a:r>
              <a:rPr lang="de-DE" dirty="0"/>
              <a:t>R</a:t>
            </a:r>
            <a:r>
              <a:rPr lang="de-DE" dirty="0" smtClean="0"/>
              <a:t>epository </a:t>
            </a:r>
            <a:r>
              <a:rPr lang="de-DE" dirty="0" err="1" smtClean="0"/>
              <a:t>for</a:t>
            </a:r>
            <a:r>
              <a:rPr lang="de-DE" dirty="0" smtClean="0"/>
              <a:t> Docker Images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8</a:t>
            </a:fld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5700" y="1189972"/>
            <a:ext cx="7275866" cy="5030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385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Visualizing</a:t>
            </a:r>
            <a:r>
              <a:rPr lang="de-DE" dirty="0" smtClean="0"/>
              <a:t> Image </a:t>
            </a:r>
            <a:r>
              <a:rPr lang="de-DE" dirty="0" err="1" smtClean="0"/>
              <a:t>Layers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imagelayers.io 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9</a:t>
            </a:fld>
            <a:endParaRPr lang="de-DE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558" y="919971"/>
            <a:ext cx="4439719" cy="5699572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5102678" y="6311766"/>
            <a:ext cx="28023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 smtClean="0"/>
              <a:t>Bildquelle: </a:t>
            </a:r>
            <a:r>
              <a:rPr lang="de-DE" sz="1400" dirty="0" smtClean="0">
                <a:hlinkClick r:id="rId3"/>
              </a:rPr>
              <a:t>https</a:t>
            </a:r>
            <a:r>
              <a:rPr lang="de-DE" sz="1400" dirty="0">
                <a:hlinkClick r:id="rId3"/>
              </a:rPr>
              <a:t>://</a:t>
            </a:r>
            <a:r>
              <a:rPr lang="de-DE" sz="1400" dirty="0" smtClean="0">
                <a:hlinkClick r:id="rId3"/>
              </a:rPr>
              <a:t>imagelayers.io</a:t>
            </a:r>
            <a:r>
              <a:rPr lang="de-DE" sz="1400" dirty="0" smtClean="0"/>
              <a:t> 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48006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qaware-folienmaster-1.01">
  <a:themeElements>
    <a:clrScheme name="QAware_Colors">
      <a:dk1>
        <a:srgbClr val="000000"/>
      </a:dk1>
      <a:lt1>
        <a:sysClr val="window" lastClr="FFFFFF"/>
      </a:lt1>
      <a:dk2>
        <a:srgbClr val="666666"/>
      </a:dk2>
      <a:lt2>
        <a:srgbClr val="D2D2D2"/>
      </a:lt2>
      <a:accent1>
        <a:srgbClr val="B34316"/>
      </a:accent1>
      <a:accent2>
        <a:srgbClr val="C84B23"/>
      </a:accent2>
      <a:accent3>
        <a:srgbClr val="CC4B29"/>
      </a:accent3>
      <a:accent4>
        <a:srgbClr val="386B9B"/>
      </a:accent4>
      <a:accent5>
        <a:srgbClr val="619CBB"/>
      </a:accent5>
      <a:accent6>
        <a:srgbClr val="B1D5E3"/>
      </a:accent6>
      <a:hlink>
        <a:srgbClr val="11365A"/>
      </a:hlink>
      <a:folHlink>
        <a:srgbClr val="B2B2B2"/>
      </a:folHlink>
    </a:clrScheme>
    <a:fontScheme name="Office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>
          <a:solidFill>
            <a:schemeClr val="accent4"/>
          </a:solidFill>
        </a:ln>
        <a:effectLst/>
      </a:spPr>
      <a:bodyPr rtlCol="0" anchor="ctr"/>
      <a:lstStyle>
        <a:defPPr algn="ctr">
          <a:defRPr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0" cmpd="sng">
          <a:solidFill>
            <a:schemeClr val="tx2"/>
          </a:solidFill>
          <a:headEnd w="lg" len="med"/>
          <a:tailEnd type="triangl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1281</Words>
  <Application>Microsoft Macintosh PowerPoint</Application>
  <PresentationFormat>Widescreen</PresentationFormat>
  <Paragraphs>278</Paragraphs>
  <Slides>28</Slides>
  <Notes>4</Notes>
  <HiddenSlides>2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9" baseType="lpstr">
      <vt:lpstr>Arial</vt:lpstr>
      <vt:lpstr>Arial Narrow</vt:lpstr>
      <vt:lpstr>Calibri</vt:lpstr>
      <vt:lpstr>Cambria Math</vt:lpstr>
      <vt:lpstr>Courier New</vt:lpstr>
      <vt:lpstr>Lucida Grande</vt:lpstr>
      <vt:lpstr>Mangal</vt:lpstr>
      <vt:lpstr>Source Code Pro</vt:lpstr>
      <vt:lpstr>Wingdings</vt:lpstr>
      <vt:lpstr>qaware-folienmaster-1.01</vt:lpstr>
      <vt:lpstr>think-cell Folie</vt:lpstr>
      <vt:lpstr>PowerPoint Presentation</vt:lpstr>
      <vt:lpstr>PowerPoint Presentation</vt:lpstr>
      <vt:lpstr>The Cloud Native Stack</vt:lpstr>
      <vt:lpstr>Docker Basics</vt:lpstr>
      <vt:lpstr>Hardware vs. OS Virtualization</vt:lpstr>
      <vt:lpstr>Containerization with Docker</vt:lpstr>
      <vt:lpstr>Docker: Images and Containers</vt:lpstr>
      <vt:lpstr>hub.docker.com is the Public Repository for Docker Images</vt:lpstr>
      <vt:lpstr>Visualizing Image Layers with imagelayers.io </vt:lpstr>
      <vt:lpstr>Docker Architecture</vt:lpstr>
      <vt:lpstr>Docker: Building Blocks</vt:lpstr>
      <vt:lpstr>PowerPoint Presentation</vt:lpstr>
      <vt:lpstr>Docker Workflow</vt:lpstr>
      <vt:lpstr>Docker Workflow Overview</vt:lpstr>
      <vt:lpstr>A Typical Workflow</vt:lpstr>
      <vt:lpstr>Container Troubleshooting</vt:lpstr>
      <vt:lpstr>Writing Dockerfiles</vt:lpstr>
      <vt:lpstr>A Dockerfile can be Used to Build an Image</vt:lpstr>
      <vt:lpstr>Dockerfile Commands</vt:lpstr>
      <vt:lpstr>Katacoda: A Guided Training Environment for Docker.</vt:lpstr>
      <vt:lpstr>https://github.com/veggiemonk/awesome-docker </vt:lpstr>
      <vt:lpstr>Docker Best Practices</vt:lpstr>
      <vt:lpstr>List of Best Practices</vt:lpstr>
      <vt:lpstr>A Docker Build must be repeatable</vt:lpstr>
      <vt:lpstr>Concatenate associated commands in the `RUN` command </vt:lpstr>
      <vt:lpstr>Remove temporary files</vt:lpstr>
      <vt:lpstr>Publish important Ports with `EXPOSE `</vt:lpstr>
      <vt:lpstr>Define Environment Variables </vt:lpstr>
    </vt:vector>
  </TitlesOfParts>
  <Company>QAware GmbH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Grundlagen von Kommunikationssystemen im Internet</dc:title>
  <dc:creator>Christine Kantsperger</dc:creator>
  <cp:lastModifiedBy>Josef Adersberger</cp:lastModifiedBy>
  <cp:revision>538</cp:revision>
  <dcterms:created xsi:type="dcterms:W3CDTF">2014-10-08T07:51:16Z</dcterms:created>
  <dcterms:modified xsi:type="dcterms:W3CDTF">2016-11-07T07:05:35Z</dcterms:modified>
</cp:coreProperties>
</file>